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68" d="100"/>
          <a:sy n="68" d="100"/>
        </p:scale>
        <p:origin x="390" y="6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11/05/2015</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smtClean="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9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p:txBody>
      </p:sp>
      <p:sp>
        <p:nvSpPr>
          <p:cNvPr id="60928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1245A116-2E57-4EEB-8F57-1E61D2920F5B}" type="datetime1">
              <a:rPr lang="en-US" smtClean="0"/>
              <a:pPr>
                <a:defRPr/>
              </a:pPr>
              <a:t>11/05/2015</a:t>
            </a:fld>
            <a:endParaRPr lang="en-US" dirty="0"/>
          </a:p>
        </p:txBody>
      </p:sp>
      <p:sp>
        <p:nvSpPr>
          <p:cNvPr id="60928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C1F52AD2-D9DA-4C00-8C49-CCCC74E4C73F}" type="slidenum">
              <a:rPr lang="en-US" altLang="en-US">
                <a:latin typeface="Verdana" panose="020B0604030504040204" pitchFamily="34" charset="0"/>
              </a:rPr>
              <a:pPr algn="r" eaLnBrk="1" hangingPunct="1">
                <a:spcBef>
                  <a:spcPct val="0"/>
                </a:spcBef>
              </a:pPr>
              <a:t>1</a:t>
            </a:fld>
            <a:endParaRPr lang="en-US" altLang="en-US">
              <a:latin typeface="Verdana" panose="020B0604030504040204" pitchFamily="34" charset="0"/>
            </a:endParaRPr>
          </a:p>
        </p:txBody>
      </p:sp>
    </p:spTree>
    <p:extLst>
      <p:ext uri="{BB962C8B-B14F-4D97-AF65-F5344CB8AC3E}">
        <p14:creationId xmlns:p14="http://schemas.microsoft.com/office/powerpoint/2010/main" val="2709782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56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cs typeface="Arial" panose="020B0604020202020204" pitchFamily="34" charset="0"/>
            </a:endParaRPr>
          </a:p>
        </p:txBody>
      </p:sp>
      <p:sp>
        <p:nvSpPr>
          <p:cNvPr id="62566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35F8FA2-0986-4967-8C60-1C9794AA3EC8}" type="slidenum">
              <a:rPr lang="en-US" altLang="en-US">
                <a:latin typeface="Verdana" panose="020B0604030504040204" pitchFamily="34" charset="0"/>
              </a:rPr>
              <a:pPr algn="r" eaLnBrk="1" hangingPunct="1">
                <a:spcBef>
                  <a:spcPct val="0"/>
                </a:spcBef>
              </a:pPr>
              <a:t>10</a:t>
            </a:fld>
            <a:endParaRPr lang="en-US" altLang="en-US">
              <a:latin typeface="Verdana" panose="020B0604030504040204" pitchFamily="34" charset="0"/>
            </a:endParaRPr>
          </a:p>
        </p:txBody>
      </p:sp>
    </p:spTree>
    <p:extLst>
      <p:ext uri="{BB962C8B-B14F-4D97-AF65-F5344CB8AC3E}">
        <p14:creationId xmlns:p14="http://schemas.microsoft.com/office/powerpoint/2010/main" val="3613629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56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cs typeface="Arial" panose="020B0604020202020204" pitchFamily="34" charset="0"/>
            </a:endParaRPr>
          </a:p>
        </p:txBody>
      </p:sp>
      <p:sp>
        <p:nvSpPr>
          <p:cNvPr id="62566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35F8FA2-0986-4967-8C60-1C9794AA3EC8}" type="slidenum">
              <a:rPr lang="en-US" altLang="en-US">
                <a:latin typeface="Verdana" panose="020B0604030504040204" pitchFamily="34" charset="0"/>
              </a:rPr>
              <a:pPr algn="r" eaLnBrk="1" hangingPunct="1">
                <a:spcBef>
                  <a:spcPct val="0"/>
                </a:spcBef>
              </a:pPr>
              <a:t>11</a:t>
            </a:fld>
            <a:endParaRPr lang="en-US" altLang="en-US">
              <a:latin typeface="Verdana" panose="020B0604030504040204" pitchFamily="34" charset="0"/>
            </a:endParaRPr>
          </a:p>
        </p:txBody>
      </p:sp>
    </p:spTree>
    <p:extLst>
      <p:ext uri="{BB962C8B-B14F-4D97-AF65-F5344CB8AC3E}">
        <p14:creationId xmlns:p14="http://schemas.microsoft.com/office/powerpoint/2010/main" val="3014763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1859" name="Rectangle 3"/>
          <p:cNvSpPr>
            <a:spLocks noGrp="1" noChangeArrowheads="1"/>
          </p:cNvSpPr>
          <p:nvPr>
            <p:ph type="body" idx="1"/>
          </p:nvPr>
        </p:nvSpPr>
        <p:spPr bwMode="auto"/>
        <p:txBody>
          <a:bodyPr/>
          <a:lstStyle/>
          <a:p>
            <a:pPr eaLnBrk="1" hangingPunct="1">
              <a:buFontTx/>
              <a:buChar char="•"/>
              <a:defRPr/>
            </a:pPr>
            <a:r>
              <a:rPr lang="en-US" dirty="0" smtClean="0"/>
              <a:t> Sometimes it takes a long time for taxpayers to be approved for SS benefits (especially disability).  Thus, once they are approved, they may receive back payments for prior year benefits as well as the current year benefit</a:t>
            </a:r>
          </a:p>
          <a:p>
            <a:pPr eaLnBrk="1" hangingPunct="1">
              <a:buFontTx/>
              <a:buChar char="•"/>
              <a:defRPr/>
            </a:pPr>
            <a:endParaRPr lang="en-US" dirty="0" smtClean="0"/>
          </a:p>
          <a:p>
            <a:pPr eaLnBrk="1" hangingPunct="1">
              <a:buFontTx/>
              <a:buChar char="•"/>
              <a:defRPr/>
            </a:pPr>
            <a:r>
              <a:rPr lang="en-US" dirty="0" smtClean="0"/>
              <a:t> Lump sum amount is shown in SSA-1099A Box 3 &amp; a breakdown by year is given in Description box</a:t>
            </a:r>
          </a:p>
          <a:p>
            <a:pPr eaLnBrk="1" hangingPunct="1">
              <a:buFontTx/>
              <a:buChar char="•"/>
              <a:defRPr/>
            </a:pPr>
            <a:endParaRPr lang="en-US" dirty="0" smtClean="0"/>
          </a:p>
          <a:p>
            <a:pPr eaLnBrk="1" hangingPunct="1">
              <a:buFontTx/>
              <a:buChar char="•"/>
              <a:defRPr/>
            </a:pPr>
            <a:r>
              <a:rPr lang="en-US" dirty="0" smtClean="0"/>
              <a:t> Taxpayer can choose to pay 1 of 2 amounts, whichever is lower:</a:t>
            </a:r>
          </a:p>
          <a:p>
            <a:pPr marL="274320" lvl="1" eaLnBrk="1" hangingPunct="1">
              <a:buFontTx/>
              <a:buChar char="•"/>
              <a:defRPr/>
            </a:pPr>
            <a:r>
              <a:rPr lang="en-US" dirty="0" smtClean="0"/>
              <a:t> Tax on total lump sum payment based on current tax year figures</a:t>
            </a:r>
          </a:p>
          <a:p>
            <a:pPr marL="274320" lvl="1" eaLnBrk="1" hangingPunct="1">
              <a:buFontTx/>
              <a:buChar char="•"/>
              <a:defRPr/>
            </a:pPr>
            <a:r>
              <a:rPr lang="en-US" dirty="0" smtClean="0"/>
              <a:t>  Tax on additional taxable amount of SS based on prior years’ figures (lump sum election)</a:t>
            </a:r>
          </a:p>
          <a:p>
            <a:pPr marL="548640" lvl="1" eaLnBrk="1" hangingPunct="1">
              <a:buFontTx/>
              <a:buChar char="•"/>
              <a:defRPr/>
            </a:pPr>
            <a:r>
              <a:rPr lang="en-US" dirty="0" smtClean="0"/>
              <a:t> Must have copies of prior years’ returns to use this method</a:t>
            </a:r>
          </a:p>
          <a:p>
            <a:pPr eaLnBrk="1" hangingPunct="1">
              <a:buFontTx/>
              <a:buChar char="•"/>
              <a:defRPr/>
            </a:pPr>
            <a:endParaRPr lang="en-US" dirty="0" smtClean="0"/>
          </a:p>
          <a:p>
            <a:pPr eaLnBrk="1" hangingPunct="1">
              <a:defRPr/>
            </a:pPr>
            <a:endParaRPr lang="en-US" dirty="0" smtClean="0"/>
          </a:p>
        </p:txBody>
      </p:sp>
      <p:sp>
        <p:nvSpPr>
          <p:cNvPr id="62771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714D36F-49DC-49C7-853D-E21CD94939E3}" type="slidenum">
              <a:rPr lang="en-US" altLang="en-US">
                <a:latin typeface="Verdana" panose="020B0604030504040204" pitchFamily="34" charset="0"/>
              </a:rPr>
              <a:pPr algn="r" eaLnBrk="1" hangingPunct="1">
                <a:spcBef>
                  <a:spcPct val="0"/>
                </a:spcBef>
              </a:pPr>
              <a:t>12</a:t>
            </a:fld>
            <a:endParaRPr lang="en-US" altLang="en-US">
              <a:latin typeface="Verdana" panose="020B0604030504040204" pitchFamily="34" charset="0"/>
            </a:endParaRPr>
          </a:p>
        </p:txBody>
      </p:sp>
    </p:spTree>
    <p:extLst>
      <p:ext uri="{BB962C8B-B14F-4D97-AF65-F5344CB8AC3E}">
        <p14:creationId xmlns:p14="http://schemas.microsoft.com/office/powerpoint/2010/main" val="4191218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CE1A64B4-4601-4C48-828B-9F7A2C4ADD54}" type="datetime1">
              <a:rPr lang="en-US" smtClean="0"/>
              <a:pPr>
                <a:defRPr/>
              </a:pPr>
              <a:t>11/05/2015</a:t>
            </a:fld>
            <a:endParaRPr lang="en-US" dirty="0"/>
          </a:p>
        </p:txBody>
      </p:sp>
    </p:spTree>
    <p:extLst>
      <p:ext uri="{BB962C8B-B14F-4D97-AF65-F5344CB8AC3E}">
        <p14:creationId xmlns:p14="http://schemas.microsoft.com/office/powerpoint/2010/main" val="3315627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1011" name="Rectangle 3"/>
          <p:cNvSpPr>
            <a:spLocks noGrp="1" noChangeArrowheads="1"/>
          </p:cNvSpPr>
          <p:nvPr>
            <p:ph type="body" idx="1"/>
          </p:nvPr>
        </p:nvSpPr>
        <p:spPr bwMode="auto">
          <a:extLst/>
        </p:spPr>
        <p:txBody>
          <a:bodyPr/>
          <a:lstStyle/>
          <a:p>
            <a:pPr eaLnBrk="1" hangingPunct="1">
              <a:spcBef>
                <a:spcPct val="0"/>
              </a:spcBef>
              <a:buFont typeface="Arial" pitchFamily="34" charset="0"/>
              <a:buNone/>
              <a:defRPr/>
            </a:pPr>
            <a:endParaRPr lang="en-US" dirty="0" smtClean="0"/>
          </a:p>
        </p:txBody>
      </p:sp>
      <p:sp>
        <p:nvSpPr>
          <p:cNvPr id="64410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6D2DE9AB-9733-4B97-ACFC-E869809E62C3}" type="slidenum">
              <a:rPr lang="en-US" altLang="en-US">
                <a:latin typeface="Verdana" panose="020B0604030504040204" pitchFamily="34" charset="0"/>
              </a:rPr>
              <a:pPr algn="r" eaLnBrk="1" hangingPunct="1">
                <a:spcBef>
                  <a:spcPct val="0"/>
                </a:spcBef>
              </a:pPr>
              <a:t>14</a:t>
            </a:fld>
            <a:endParaRPr lang="en-US" altLang="en-US">
              <a:latin typeface="Verdana" panose="020B0604030504040204" pitchFamily="34" charset="0"/>
            </a:endParaRPr>
          </a:p>
        </p:txBody>
      </p:sp>
    </p:spTree>
    <p:extLst>
      <p:ext uri="{BB962C8B-B14F-4D97-AF65-F5344CB8AC3E}">
        <p14:creationId xmlns:p14="http://schemas.microsoft.com/office/powerpoint/2010/main" val="1477945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3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cs typeface="Arial" panose="020B0604020202020204" pitchFamily="34" charset="0"/>
            </a:endParaRPr>
          </a:p>
        </p:txBody>
      </p:sp>
      <p:sp>
        <p:nvSpPr>
          <p:cNvPr id="6133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7904B3A9-2608-4D0F-A8AF-5E2848B78752}" type="datetime1">
              <a:rPr lang="en-US" smtClean="0"/>
              <a:pPr>
                <a:defRPr/>
              </a:pPr>
              <a:t>11/05/2015</a:t>
            </a:fld>
            <a:endParaRPr lang="en-US" dirty="0"/>
          </a:p>
        </p:txBody>
      </p:sp>
      <p:sp>
        <p:nvSpPr>
          <p:cNvPr id="61338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DA60757-2D50-418B-B6D1-EF9EBB3223EF}" type="slidenum">
              <a:rPr lang="en-US" altLang="en-US">
                <a:latin typeface="Verdana" panose="020B0604030504040204" pitchFamily="34" charset="0"/>
              </a:rPr>
              <a:pPr algn="r" eaLnBrk="1" hangingPunct="1">
                <a:spcBef>
                  <a:spcPct val="0"/>
                </a:spcBef>
              </a:pPr>
              <a:t>2</a:t>
            </a:fld>
            <a:endParaRPr lang="en-US" altLang="en-US">
              <a:latin typeface="Verdana" panose="020B0604030504040204" pitchFamily="34" charset="0"/>
            </a:endParaRPr>
          </a:p>
        </p:txBody>
      </p:sp>
    </p:spTree>
    <p:extLst>
      <p:ext uri="{BB962C8B-B14F-4D97-AF65-F5344CB8AC3E}">
        <p14:creationId xmlns:p14="http://schemas.microsoft.com/office/powerpoint/2010/main" val="1619666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1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p:txBody>
      </p:sp>
      <p:sp>
        <p:nvSpPr>
          <p:cNvPr id="61133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356B0751-8E43-4367-9FAB-76085519AA1A}" type="datetime1">
              <a:rPr lang="en-US" smtClean="0"/>
              <a:pPr>
                <a:defRPr/>
              </a:pPr>
              <a:t>11/05/2015</a:t>
            </a:fld>
            <a:endParaRPr lang="en-US" dirty="0"/>
          </a:p>
        </p:txBody>
      </p:sp>
      <p:sp>
        <p:nvSpPr>
          <p:cNvPr id="61133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9AE4826-908F-4592-BDFB-C84E2B0BBA06}" type="slidenum">
              <a:rPr lang="en-US" altLang="en-US">
                <a:latin typeface="Verdana" panose="020B0604030504040204" pitchFamily="34" charset="0"/>
              </a:rPr>
              <a:pPr algn="r" eaLnBrk="1" hangingPunct="1">
                <a:spcBef>
                  <a:spcPct val="0"/>
                </a:spcBef>
              </a:pPr>
              <a:t>3</a:t>
            </a:fld>
            <a:endParaRPr lang="en-US" altLang="en-US">
              <a:latin typeface="Verdana" panose="020B0604030504040204" pitchFamily="34" charset="0"/>
            </a:endParaRPr>
          </a:p>
        </p:txBody>
      </p:sp>
    </p:spTree>
    <p:extLst>
      <p:ext uri="{BB962C8B-B14F-4D97-AF65-F5344CB8AC3E}">
        <p14:creationId xmlns:p14="http://schemas.microsoft.com/office/powerpoint/2010/main" val="3692284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3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cs typeface="Arial" panose="020B0604020202020204" pitchFamily="34" charset="0"/>
            </a:endParaRPr>
          </a:p>
        </p:txBody>
      </p:sp>
      <p:sp>
        <p:nvSpPr>
          <p:cNvPr id="6133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7904B3A9-2608-4D0F-A8AF-5E2848B78752}" type="datetime1">
              <a:rPr lang="en-US" smtClean="0"/>
              <a:pPr>
                <a:defRPr/>
              </a:pPr>
              <a:t>11/05/2015</a:t>
            </a:fld>
            <a:endParaRPr lang="en-US" dirty="0"/>
          </a:p>
        </p:txBody>
      </p:sp>
      <p:sp>
        <p:nvSpPr>
          <p:cNvPr id="61338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DA60757-2D50-418B-B6D1-EF9EBB3223EF}" type="slidenum">
              <a:rPr lang="en-US" altLang="en-US">
                <a:latin typeface="Verdana" panose="020B0604030504040204" pitchFamily="34" charset="0"/>
              </a:rPr>
              <a:pPr algn="r" eaLnBrk="1" hangingPunct="1">
                <a:spcBef>
                  <a:spcPct val="0"/>
                </a:spcBef>
              </a:pPr>
              <a:t>4</a:t>
            </a:fld>
            <a:endParaRPr lang="en-US" altLang="en-US">
              <a:latin typeface="Verdana" panose="020B0604030504040204" pitchFamily="34" charset="0"/>
            </a:endParaRPr>
          </a:p>
        </p:txBody>
      </p:sp>
    </p:spTree>
    <p:extLst>
      <p:ext uri="{BB962C8B-B14F-4D97-AF65-F5344CB8AC3E}">
        <p14:creationId xmlns:p14="http://schemas.microsoft.com/office/powerpoint/2010/main" val="2577693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5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smtClean="0">
                <a:cs typeface="Arial" panose="020B0604020202020204" pitchFamily="34" charset="0"/>
              </a:rPr>
              <a:t> This is a sample SSA-1099 form showing how Social Security income &amp; Medicare expenses are reported</a:t>
            </a:r>
          </a:p>
          <a:p>
            <a:pPr>
              <a:buFontTx/>
              <a:buChar char="•"/>
            </a:pPr>
            <a:r>
              <a:rPr lang="en-US" altLang="en-US" dirty="0" smtClean="0">
                <a:cs typeface="Arial" panose="020B0604020202020204" pitchFamily="34" charset="0"/>
              </a:rPr>
              <a:t> When filling out </a:t>
            </a:r>
            <a:r>
              <a:rPr lang="en-US" altLang="en-US" dirty="0" err="1" smtClean="0">
                <a:cs typeface="Arial" panose="020B0604020202020204" pitchFamily="34" charset="0"/>
              </a:rPr>
              <a:t>Wkt</a:t>
            </a:r>
            <a:r>
              <a:rPr lang="en-US" altLang="en-US" dirty="0" smtClean="0">
                <a:cs typeface="Arial" panose="020B0604020202020204" pitchFamily="34" charset="0"/>
              </a:rPr>
              <a:t> 1, be sure to use the pink box (Box 5) not Box 3</a:t>
            </a:r>
          </a:p>
          <a:p>
            <a:pPr>
              <a:buFontTx/>
              <a:buChar char="•"/>
            </a:pPr>
            <a:r>
              <a:rPr lang="en-US" altLang="en-US" dirty="0" smtClean="0">
                <a:cs typeface="Arial" panose="020B0604020202020204" pitchFamily="34" charset="0"/>
              </a:rPr>
              <a:t> The forms are sent out by Jan 31. Lost or missing copies can be obtained online or requested by phone (takes 10 days)</a:t>
            </a:r>
          </a:p>
          <a:p>
            <a:r>
              <a:rPr lang="en-US" altLang="en-US" dirty="0" smtClean="0">
                <a:cs typeface="Arial" panose="020B0604020202020204" pitchFamily="34" charset="0"/>
              </a:rPr>
              <a:t/>
            </a:r>
            <a:br>
              <a:rPr lang="en-US" altLang="en-US" dirty="0" smtClean="0">
                <a:cs typeface="Arial" panose="020B0604020202020204" pitchFamily="34" charset="0"/>
              </a:rPr>
            </a:br>
            <a:r>
              <a:rPr lang="en-US" altLang="en-US" dirty="0" smtClean="0">
                <a:cs typeface="Arial" panose="020B0604020202020204" pitchFamily="34" charset="0"/>
              </a:rPr>
              <a:t/>
            </a:r>
            <a:br>
              <a:rPr lang="en-US" altLang="en-US" dirty="0" smtClean="0">
                <a:cs typeface="Arial" panose="020B0604020202020204" pitchFamily="34" charset="0"/>
              </a:rPr>
            </a:br>
            <a:endParaRPr lang="en-US" altLang="en-US" dirty="0" smtClean="0">
              <a:cs typeface="Arial" panose="020B0604020202020204" pitchFamily="34" charset="0"/>
            </a:endParaRPr>
          </a:p>
        </p:txBody>
      </p:sp>
      <p:sp>
        <p:nvSpPr>
          <p:cNvPr id="61542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B95644F0-825F-4FDF-B246-A45EBD4B1A00}" type="datetime1">
              <a:rPr lang="en-US" smtClean="0"/>
              <a:pPr>
                <a:defRPr/>
              </a:pPr>
              <a:t>11/05/2015</a:t>
            </a:fld>
            <a:endParaRPr lang="en-US" dirty="0"/>
          </a:p>
        </p:txBody>
      </p:sp>
      <p:sp>
        <p:nvSpPr>
          <p:cNvPr id="61543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4777BAD-A5B3-47AA-8CDE-0D573295DB26}" type="slidenum">
              <a:rPr lang="en-US" altLang="en-US">
                <a:latin typeface="Verdana" panose="020B0604030504040204" pitchFamily="34" charset="0"/>
              </a:rPr>
              <a:pPr algn="r" eaLnBrk="1" hangingPunct="1">
                <a:spcBef>
                  <a:spcPct val="0"/>
                </a:spcBef>
              </a:pPr>
              <a:t>5</a:t>
            </a:fld>
            <a:endParaRPr lang="en-US" altLang="en-US">
              <a:latin typeface="Verdana" panose="020B0604030504040204" pitchFamily="34" charset="0"/>
            </a:endParaRPr>
          </a:p>
        </p:txBody>
      </p:sp>
    </p:spTree>
    <p:extLst>
      <p:ext uri="{BB962C8B-B14F-4D97-AF65-F5344CB8AC3E}">
        <p14:creationId xmlns:p14="http://schemas.microsoft.com/office/powerpoint/2010/main" val="735080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7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smtClean="0">
                <a:cs typeface="Arial" panose="020B0604020202020204" pitchFamily="34" charset="0"/>
              </a:rPr>
              <a:t> Sample Railroad Retirement Benefits RRB-1099 showing how Railroad Retirement Tier 1 income &amp; Medicare expenses are reported</a:t>
            </a:r>
          </a:p>
        </p:txBody>
      </p:sp>
      <p:sp>
        <p:nvSpPr>
          <p:cNvPr id="61747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0778B960-A84F-4EE5-91E2-9D82F851F5C5}" type="datetime1">
              <a:rPr lang="en-US" smtClean="0"/>
              <a:pPr>
                <a:defRPr/>
              </a:pPr>
              <a:t>11/05/2015</a:t>
            </a:fld>
            <a:endParaRPr lang="en-US" dirty="0"/>
          </a:p>
        </p:txBody>
      </p:sp>
      <p:sp>
        <p:nvSpPr>
          <p:cNvPr id="61747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2B0D341-E105-4244-96F8-C0C783F7C8AB}" type="slidenum">
              <a:rPr lang="en-US" altLang="en-US">
                <a:latin typeface="Verdana" panose="020B0604030504040204" pitchFamily="34" charset="0"/>
              </a:rPr>
              <a:pPr algn="r" eaLnBrk="1" hangingPunct="1">
                <a:spcBef>
                  <a:spcPct val="0"/>
                </a:spcBef>
              </a:pPr>
              <a:t>6</a:t>
            </a:fld>
            <a:endParaRPr lang="en-US" altLang="en-US">
              <a:latin typeface="Verdana" panose="020B0604030504040204" pitchFamily="34" charset="0"/>
            </a:endParaRPr>
          </a:p>
        </p:txBody>
      </p:sp>
    </p:spTree>
    <p:extLst>
      <p:ext uri="{BB962C8B-B14F-4D97-AF65-F5344CB8AC3E}">
        <p14:creationId xmlns:p14="http://schemas.microsoft.com/office/powerpoint/2010/main" val="2840588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9395" name="Notes Placeholder 2"/>
          <p:cNvSpPr>
            <a:spLocks noGrp="1"/>
          </p:cNvSpPr>
          <p:nvPr>
            <p:ph type="body" idx="1"/>
          </p:nvPr>
        </p:nvSpPr>
        <p:spPr bwMode="auto"/>
        <p:txBody>
          <a:bodyPr>
            <a:normAutofit fontScale="92500"/>
          </a:bodyPr>
          <a:lstStyle/>
          <a:p>
            <a:pPr>
              <a:buFontTx/>
              <a:buChar char="•"/>
              <a:defRPr/>
            </a:pPr>
            <a:r>
              <a:rPr lang="en-US" dirty="0" smtClean="0"/>
              <a:t> Pull up 1040 </a:t>
            </a:r>
            <a:r>
              <a:rPr lang="en-US" dirty="0" err="1" smtClean="0"/>
              <a:t>Wkt</a:t>
            </a:r>
            <a:r>
              <a:rPr lang="en-US" dirty="0" smtClean="0"/>
              <a:t> 1 screen </a:t>
            </a:r>
          </a:p>
          <a:p>
            <a:pPr marL="277117" lvl="1">
              <a:buFontTx/>
              <a:buChar char="•"/>
              <a:defRPr/>
            </a:pPr>
            <a:r>
              <a:rPr lang="en-US" dirty="0" smtClean="0"/>
              <a:t> Link from Line 20a on 1040 Page 1 (using arrow or F9)            OR</a:t>
            </a:r>
          </a:p>
          <a:p>
            <a:pPr marL="277117" lvl="1">
              <a:buFontTx/>
              <a:buChar char="•"/>
              <a:defRPr/>
            </a:pPr>
            <a:r>
              <a:rPr lang="en-US" dirty="0" smtClean="0"/>
              <a:t> Go directly to Worksheet by clicking on 1040 Wkt1 in Forms Tree</a:t>
            </a:r>
          </a:p>
          <a:p>
            <a:pPr marL="277117" lvl="1">
              <a:defRPr/>
            </a:pPr>
            <a:endParaRPr lang="en-US" dirty="0" smtClean="0"/>
          </a:p>
          <a:p>
            <a:pPr>
              <a:buFontTx/>
              <a:buChar char="•"/>
              <a:defRPr/>
            </a:pPr>
            <a:r>
              <a:rPr lang="en-US" dirty="0" smtClean="0"/>
              <a:t> Scroll to Social Security &amp; Railroad Tier 1 section</a:t>
            </a:r>
          </a:p>
          <a:p>
            <a:pPr>
              <a:defRPr/>
            </a:pPr>
            <a:endParaRPr lang="en-US" dirty="0" smtClean="0"/>
          </a:p>
          <a:p>
            <a:pPr>
              <a:buFontTx/>
              <a:buChar char="•"/>
              <a:defRPr/>
            </a:pPr>
            <a:r>
              <a:rPr lang="en-US" dirty="0" smtClean="0"/>
              <a:t> Enter Social Security/Railroad Tier 1 received this year from SSA-1099 or RRB-1099 Box 5</a:t>
            </a:r>
          </a:p>
          <a:p>
            <a:pPr>
              <a:defRPr/>
            </a:pPr>
            <a:endParaRPr lang="en-US" dirty="0" smtClean="0"/>
          </a:p>
          <a:p>
            <a:pPr>
              <a:buFontTx/>
              <a:buChar char="•"/>
              <a:defRPr/>
            </a:pPr>
            <a:r>
              <a:rPr lang="en-US" dirty="0" smtClean="0"/>
              <a:t> Enter Federal Tax Withheld from SSA-1099 Box 6 or RRB-1099 Box 10</a:t>
            </a:r>
          </a:p>
          <a:p>
            <a:pPr>
              <a:defRPr/>
            </a:pPr>
            <a:endParaRPr lang="en-US" dirty="0" smtClean="0"/>
          </a:p>
          <a:p>
            <a:pPr>
              <a:buFontTx/>
              <a:buChar char="•"/>
              <a:defRPr/>
            </a:pPr>
            <a:r>
              <a:rPr lang="en-US" dirty="0" smtClean="0"/>
              <a:t> Enter total of Medicare deductions (including Parts B, C, &amp; D) from SSA-1099 Description box or RRB-1099 Box 11</a:t>
            </a:r>
          </a:p>
          <a:p>
            <a:pPr marL="274320" lvl="1">
              <a:buFontTx/>
              <a:buChar char="•"/>
              <a:defRPr/>
            </a:pPr>
            <a:r>
              <a:rPr lang="en-US" dirty="0" smtClean="0"/>
              <a:t> If only one type of Medicare premiums, enter directly on Medicare line.  If multiple types of Medicare premiums, enter on scratch pad off Medicare line and let TW add</a:t>
            </a:r>
          </a:p>
          <a:p>
            <a:pPr marL="277117" lvl="1">
              <a:buFontTx/>
              <a:buChar char="•"/>
              <a:defRPr/>
            </a:pPr>
            <a:r>
              <a:rPr lang="en-US" dirty="0" smtClean="0"/>
              <a:t> TW will transfer this amount to Sch A Detail screen for itemized deductions under Medical Expenses</a:t>
            </a:r>
          </a:p>
          <a:p>
            <a:pPr marL="277117" lvl="1">
              <a:defRPr/>
            </a:pPr>
            <a:endParaRPr lang="en-US" dirty="0" smtClean="0"/>
          </a:p>
          <a:p>
            <a:pPr lvl="1">
              <a:defRPr/>
            </a:pPr>
            <a:endParaRPr lang="en-US" dirty="0" smtClean="0"/>
          </a:p>
          <a:p>
            <a:pPr>
              <a:defRPr/>
            </a:pPr>
            <a:r>
              <a:rPr lang="en-US" dirty="0" smtClean="0"/>
              <a:t>  </a:t>
            </a:r>
          </a:p>
          <a:p>
            <a:pPr>
              <a:defRPr/>
            </a:pPr>
            <a:endParaRPr lang="en-US" dirty="0" smtClean="0"/>
          </a:p>
        </p:txBody>
      </p:sp>
      <p:sp>
        <p:nvSpPr>
          <p:cNvPr id="6195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04D3244D-C43F-44A3-B33E-FDC5E157E7B2}" type="datetime1">
              <a:rPr lang="en-US" smtClean="0"/>
              <a:pPr>
                <a:defRPr/>
              </a:pPr>
              <a:t>11/05/2015</a:t>
            </a:fld>
            <a:endParaRPr lang="en-US" dirty="0"/>
          </a:p>
        </p:txBody>
      </p:sp>
      <p:sp>
        <p:nvSpPr>
          <p:cNvPr id="6195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A1A82A5-1C00-4F36-A793-30C8402D2961}" type="slidenum">
              <a:rPr lang="en-US" altLang="en-US">
                <a:latin typeface="Verdana" panose="020B0604030504040204" pitchFamily="34" charset="0"/>
              </a:rPr>
              <a:pPr algn="r" eaLnBrk="1" hangingPunct="1">
                <a:spcBef>
                  <a:spcPct val="0"/>
                </a:spcBef>
              </a:pPr>
              <a:t>7</a:t>
            </a:fld>
            <a:endParaRPr lang="en-US" altLang="en-US">
              <a:latin typeface="Verdana" panose="020B0604030504040204" pitchFamily="34" charset="0"/>
            </a:endParaRPr>
          </a:p>
        </p:txBody>
      </p:sp>
    </p:spTree>
    <p:extLst>
      <p:ext uri="{BB962C8B-B14F-4D97-AF65-F5344CB8AC3E}">
        <p14:creationId xmlns:p14="http://schemas.microsoft.com/office/powerpoint/2010/main" val="3881846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1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smtClean="0">
                <a:cs typeface="Arial" panose="020B0604020202020204" pitchFamily="34" charset="0"/>
              </a:rPr>
              <a:t> TW transfers Social Security income from 1040 </a:t>
            </a:r>
            <a:r>
              <a:rPr lang="en-US" altLang="en-US" dirty="0" err="1" smtClean="0">
                <a:cs typeface="Arial" panose="020B0604020202020204" pitchFamily="34" charset="0"/>
              </a:rPr>
              <a:t>Wkt</a:t>
            </a:r>
            <a:r>
              <a:rPr lang="en-US" altLang="en-US" dirty="0" smtClean="0">
                <a:cs typeface="Arial" panose="020B0604020202020204" pitchFamily="34" charset="0"/>
              </a:rPr>
              <a:t> 1 to 1040 Line 20a</a:t>
            </a:r>
          </a:p>
          <a:p>
            <a:endParaRPr lang="en-US" altLang="en-US" dirty="0" smtClean="0">
              <a:cs typeface="Arial" panose="020B0604020202020204" pitchFamily="34" charset="0"/>
            </a:endParaRPr>
          </a:p>
          <a:p>
            <a:pPr>
              <a:buFontTx/>
              <a:buChar char="•"/>
            </a:pPr>
            <a:r>
              <a:rPr lang="en-US" altLang="en-US" dirty="0" smtClean="0">
                <a:cs typeface="Arial" panose="020B0604020202020204" pitchFamily="34" charset="0"/>
              </a:rPr>
              <a:t> TW automatically calculates how much of Social Security is taxable, based on total of taxpayer’s other income &amp; populates on 1040 Line 20b</a:t>
            </a:r>
          </a:p>
          <a:p>
            <a:endParaRPr lang="en-US" altLang="en-US" dirty="0" smtClean="0">
              <a:cs typeface="Arial" panose="020B0604020202020204" pitchFamily="34" charset="0"/>
            </a:endParaRPr>
          </a:p>
        </p:txBody>
      </p:sp>
      <p:sp>
        <p:nvSpPr>
          <p:cNvPr id="62157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EFAD1CEA-4863-4BEF-B606-A0182E7F3D12}" type="datetime1">
              <a:rPr lang="en-US" smtClean="0"/>
              <a:pPr>
                <a:defRPr/>
              </a:pPr>
              <a:t>11/05/2015</a:t>
            </a:fld>
            <a:endParaRPr lang="en-US" dirty="0"/>
          </a:p>
        </p:txBody>
      </p:sp>
      <p:sp>
        <p:nvSpPr>
          <p:cNvPr id="62157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82709F7-4C55-491C-88A0-C73367131AA6}" type="slidenum">
              <a:rPr lang="en-US" altLang="en-US">
                <a:latin typeface="Verdana" panose="020B0604030504040204" pitchFamily="34" charset="0"/>
              </a:rPr>
              <a:pPr algn="r" eaLnBrk="1" hangingPunct="1">
                <a:spcBef>
                  <a:spcPct val="0"/>
                </a:spcBef>
              </a:pPr>
              <a:t>8</a:t>
            </a:fld>
            <a:endParaRPr lang="en-US" altLang="en-US">
              <a:latin typeface="Verdana" panose="020B0604030504040204" pitchFamily="34" charset="0"/>
            </a:endParaRPr>
          </a:p>
        </p:txBody>
      </p:sp>
    </p:spTree>
    <p:extLst>
      <p:ext uri="{BB962C8B-B14F-4D97-AF65-F5344CB8AC3E}">
        <p14:creationId xmlns:p14="http://schemas.microsoft.com/office/powerpoint/2010/main" val="4235474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3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smtClean="0">
                <a:cs typeface="Arial" panose="020B0604020202020204" pitchFamily="34" charset="0"/>
              </a:rPr>
              <a:t> TW transfers Medicare Parts B, C, &amp; D expenses from 1040 </a:t>
            </a:r>
            <a:r>
              <a:rPr lang="en-US" altLang="en-US" dirty="0" err="1" smtClean="0">
                <a:cs typeface="Arial" panose="020B0604020202020204" pitchFamily="34" charset="0"/>
              </a:rPr>
              <a:t>Wkt</a:t>
            </a:r>
            <a:r>
              <a:rPr lang="en-US" altLang="en-US" dirty="0" smtClean="0">
                <a:cs typeface="Arial" panose="020B0604020202020204" pitchFamily="34" charset="0"/>
              </a:rPr>
              <a:t> 1 to Schedule A Detail</a:t>
            </a:r>
          </a:p>
          <a:p>
            <a:endParaRPr lang="en-US" altLang="en-US" dirty="0" smtClean="0">
              <a:cs typeface="Arial" panose="020B0604020202020204" pitchFamily="34" charset="0"/>
            </a:endParaRPr>
          </a:p>
        </p:txBody>
      </p:sp>
      <p:sp>
        <p:nvSpPr>
          <p:cNvPr id="62362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0B8E3475-2EB9-4BBB-885D-5B7211EA4CCB}" type="datetime1">
              <a:rPr lang="en-US" smtClean="0"/>
              <a:pPr>
                <a:defRPr/>
              </a:pPr>
              <a:t>11/05/2015</a:t>
            </a:fld>
            <a:endParaRPr lang="en-US" dirty="0"/>
          </a:p>
        </p:txBody>
      </p:sp>
      <p:sp>
        <p:nvSpPr>
          <p:cNvPr id="62362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9BE3F719-AD93-4E28-A6CC-1F1B4DF4CAEB}" type="slidenum">
              <a:rPr lang="en-US" altLang="en-US">
                <a:latin typeface="Verdana" panose="020B0604030504040204" pitchFamily="34" charset="0"/>
              </a:rPr>
              <a:pPr algn="r" eaLnBrk="1" hangingPunct="1">
                <a:spcBef>
                  <a:spcPct val="0"/>
                </a:spcBef>
              </a:pPr>
              <a:t>9</a:t>
            </a:fld>
            <a:endParaRPr lang="en-US" altLang="en-US">
              <a:latin typeface="Verdana" panose="020B0604030504040204" pitchFamily="34" charset="0"/>
            </a:endParaRPr>
          </a:p>
        </p:txBody>
      </p:sp>
    </p:spTree>
    <p:extLst>
      <p:ext uri="{BB962C8B-B14F-4D97-AF65-F5344CB8AC3E}">
        <p14:creationId xmlns:p14="http://schemas.microsoft.com/office/powerpoint/2010/main" val="4167628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smtClean="0"/>
              <a:t>Click to edit Master title style</a:t>
            </a:r>
            <a:endParaRPr lang="en-US"/>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smtClean="0"/>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smtClean="0"/>
              <a:t>2014-09-17</a:t>
            </a:r>
            <a:endParaRPr lang="en-US"/>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57034987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9126982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20685668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2241180908"/>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79231814"/>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914779533"/>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180807507"/>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770462054"/>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91692472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smtClean="0"/>
              <a:t>Click to edit Master title style</a:t>
            </a:r>
            <a:endParaRPr lang="en-US" altLang="en-US" dirty="0" smtClean="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smtClean="0"/>
              <a:t>2014-09-17</a:t>
            </a:r>
            <a:endParaRPr lang="en-US"/>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4"/>
          <p:cNvSpPr>
            <a:spLocks noGrp="1" noChangeArrowheads="1"/>
          </p:cNvSpPr>
          <p:nvPr>
            <p:ph type="ctrTitle"/>
          </p:nvPr>
        </p:nvSpPr>
        <p:spPr/>
        <p:txBody>
          <a:bodyPr/>
          <a:lstStyle/>
          <a:p>
            <a:r>
              <a:rPr lang="en-US" altLang="en-US" smtClean="0"/>
              <a:t>Social Security &amp;</a:t>
            </a:r>
            <a:br>
              <a:rPr lang="en-US" altLang="en-US" smtClean="0"/>
            </a:br>
            <a:r>
              <a:rPr lang="en-US" altLang="en-US" smtClean="0"/>
              <a:t>RR Retirement Tier 1</a:t>
            </a:r>
          </a:p>
        </p:txBody>
      </p:sp>
      <p:sp>
        <p:nvSpPr>
          <p:cNvPr id="608259" name="Rectangle 5"/>
          <p:cNvSpPr>
            <a:spLocks noGrp="1" noChangeArrowheads="1"/>
          </p:cNvSpPr>
          <p:nvPr>
            <p:ph type="subTitle" idx="1"/>
          </p:nvPr>
        </p:nvSpPr>
        <p:spPr/>
        <p:txBody>
          <a:bodyPr/>
          <a:lstStyle/>
          <a:p>
            <a:r>
              <a:rPr lang="en-US" altLang="en-US" dirty="0" smtClean="0"/>
              <a:t>Pub 17, Chapter 11</a:t>
            </a:r>
          </a:p>
          <a:p>
            <a:r>
              <a:rPr lang="en-US" altLang="en-US" dirty="0" smtClean="0"/>
              <a:t>Pub 4012 Tab D</a:t>
            </a:r>
          </a:p>
          <a:p>
            <a:r>
              <a:rPr lang="en-US" altLang="en-US" smtClean="0"/>
              <a:t>(Federal 1040-line </a:t>
            </a:r>
            <a:r>
              <a:rPr lang="en-US" altLang="en-US" dirty="0" smtClean="0"/>
              <a:t>20)</a:t>
            </a:r>
          </a:p>
        </p:txBody>
      </p:sp>
      <p:pic>
        <p:nvPicPr>
          <p:cNvPr id="274437" name="Picture 4" descr="http://www.christianforcongress.com/issues/SocialSecuri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941388"/>
            <a:ext cx="19050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21059607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nodeType="withEffect">
                                  <p:stCondLst>
                                    <p:cond delay="0"/>
                                  </p:stCondLst>
                                  <p:childTnLst>
                                    <p:set>
                                      <p:cBhvr>
                                        <p:cTn id="6" dur="1" fill="hold">
                                          <p:stCondLst>
                                            <p:cond delay="0"/>
                                          </p:stCondLst>
                                        </p:cTn>
                                        <p:tgtEl>
                                          <p:spTgt spid="274437"/>
                                        </p:tgtEl>
                                        <p:attrNameLst>
                                          <p:attrName>style.visibility</p:attrName>
                                        </p:attrNameLst>
                                      </p:cBhvr>
                                      <p:to>
                                        <p:strVal val="visible"/>
                                      </p:to>
                                    </p:set>
                                    <p:animEffect transition="in" filter="fade">
                                      <p:cBhvr>
                                        <p:cTn id="7" dur="2000"/>
                                        <p:tgtEl>
                                          <p:spTgt spid="274437"/>
                                        </p:tgtEl>
                                      </p:cBhvr>
                                    </p:animEffect>
                                    <p:anim calcmode="lin" valueType="num">
                                      <p:cBhvr>
                                        <p:cTn id="8" dur="2000" fill="hold"/>
                                        <p:tgtEl>
                                          <p:spTgt spid="274437"/>
                                        </p:tgtEl>
                                        <p:attrNameLst>
                                          <p:attrName>ppt_w</p:attrName>
                                        </p:attrNameLst>
                                      </p:cBhvr>
                                      <p:tavLst>
                                        <p:tav tm="0" fmla="#ppt_w*sin(2.5*pi*$)">
                                          <p:val>
                                            <p:fltVal val="0"/>
                                          </p:val>
                                        </p:tav>
                                        <p:tav tm="100000">
                                          <p:val>
                                            <p:fltVal val="1"/>
                                          </p:val>
                                        </p:tav>
                                      </p:tavLst>
                                    </p:anim>
                                    <p:anim calcmode="lin" valueType="num">
                                      <p:cBhvr>
                                        <p:cTn id="9" dur="2000" fill="hold"/>
                                        <p:tgtEl>
                                          <p:spTgt spid="27443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lstStyle/>
          <a:p>
            <a:pPr eaLnBrk="1" hangingPunct="1"/>
            <a:r>
              <a:rPr lang="en-US" altLang="en-US" sz="3600" smtClean="0"/>
              <a:t>Tips For Entering Into TW</a:t>
            </a:r>
          </a:p>
        </p:txBody>
      </p:sp>
      <p:sp>
        <p:nvSpPr>
          <p:cNvPr id="624643" name="Rectangle 3"/>
          <p:cNvSpPr>
            <a:spLocks noGrp="1" noChangeArrowheads="1"/>
          </p:cNvSpPr>
          <p:nvPr>
            <p:ph idx="1"/>
          </p:nvPr>
        </p:nvSpPr>
        <p:spPr>
          <a:xfrm>
            <a:off x="533400" y="1600200"/>
            <a:ext cx="8001000" cy="4572000"/>
          </a:xfrm>
        </p:spPr>
        <p:txBody>
          <a:bodyPr>
            <a:normAutofit lnSpcReduction="10000"/>
          </a:bodyPr>
          <a:lstStyle/>
          <a:p>
            <a:pPr eaLnBrk="1" hangingPunct="1"/>
            <a:r>
              <a:rPr lang="en-US" altLang="en-US" dirty="0" smtClean="0"/>
              <a:t>Enter amount from Box 5 of SSA-1099 or RRB-1099 into TW 1040 </a:t>
            </a:r>
            <a:r>
              <a:rPr lang="en-US" altLang="en-US" dirty="0" err="1" smtClean="0"/>
              <a:t>Wkt</a:t>
            </a:r>
            <a:r>
              <a:rPr lang="en-US" altLang="en-US" dirty="0" smtClean="0"/>
              <a:t> 1 Amount Received this Year</a:t>
            </a:r>
          </a:p>
          <a:p>
            <a:pPr eaLnBrk="1" hangingPunct="1"/>
            <a:r>
              <a:rPr lang="en-US" altLang="en-US" dirty="0" smtClean="0"/>
              <a:t>Don’t forget to look for Federal Withholding</a:t>
            </a:r>
            <a:endParaRPr lang="en-US" altLang="en-US" sz="2000" dirty="0" smtClean="0"/>
          </a:p>
          <a:p>
            <a:pPr eaLnBrk="1" hangingPunct="1"/>
            <a:r>
              <a:rPr lang="en-US" altLang="en-US" dirty="0" smtClean="0"/>
              <a:t>Always enter Medicare Parts B, C, &amp; D even if the taxpayer isn’t planning on itemizing – may qualify for NJ lower medical threshold</a:t>
            </a:r>
          </a:p>
          <a:p>
            <a:pPr lvl="1" eaLnBrk="1" hangingPunct="1"/>
            <a:r>
              <a:rPr lang="en-US" altLang="en-US" dirty="0" smtClean="0"/>
              <a:t>Use a scratch pad to document the separate amounts</a:t>
            </a:r>
          </a:p>
          <a:p>
            <a:pPr eaLnBrk="1" hangingPunct="1"/>
            <a:endParaRPr lang="en-US" altLang="en-US" dirty="0" smtClean="0"/>
          </a:p>
        </p:txBody>
      </p:sp>
      <p:pic>
        <p:nvPicPr>
          <p:cNvPr id="6" name="Picture 5"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a:p>
        </p:txBody>
      </p:sp>
    </p:spTree>
    <p:extLst>
      <p:ext uri="{BB962C8B-B14F-4D97-AF65-F5344CB8AC3E}">
        <p14:creationId xmlns:p14="http://schemas.microsoft.com/office/powerpoint/2010/main" val="27323473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lstStyle/>
          <a:p>
            <a:pPr eaLnBrk="1" hangingPunct="1"/>
            <a:r>
              <a:rPr lang="en-US" altLang="en-US" sz="3600" dirty="0" smtClean="0"/>
              <a:t>Social Security on NJ 1040</a:t>
            </a:r>
          </a:p>
        </p:txBody>
      </p:sp>
      <p:sp>
        <p:nvSpPr>
          <p:cNvPr id="624643" name="Rectangle 3"/>
          <p:cNvSpPr>
            <a:spLocks noGrp="1" noChangeArrowheads="1"/>
          </p:cNvSpPr>
          <p:nvPr>
            <p:ph idx="1"/>
          </p:nvPr>
        </p:nvSpPr>
        <p:spPr>
          <a:xfrm>
            <a:off x="533400" y="1600200"/>
            <a:ext cx="8001000" cy="4572000"/>
          </a:xfrm>
        </p:spPr>
        <p:txBody>
          <a:bodyPr>
            <a:normAutofit lnSpcReduction="10000"/>
          </a:bodyPr>
          <a:lstStyle/>
          <a:p>
            <a:pPr eaLnBrk="1" hangingPunct="1"/>
            <a:r>
              <a:rPr lang="en-US" altLang="en-US" dirty="0" smtClean="0"/>
              <a:t>Social Security is not taxable for NJ so SS income does not flow through to NJ return</a:t>
            </a:r>
          </a:p>
          <a:p>
            <a:pPr eaLnBrk="1" hangingPunct="1"/>
            <a:r>
              <a:rPr lang="en-US" altLang="en-US" dirty="0" smtClean="0"/>
              <a:t>Medicare premiums entered on 1040 </a:t>
            </a:r>
            <a:r>
              <a:rPr lang="en-US" altLang="en-US" dirty="0" err="1" smtClean="0"/>
              <a:t>Wkt</a:t>
            </a:r>
            <a:r>
              <a:rPr lang="en-US" altLang="en-US" dirty="0" smtClean="0"/>
              <a:t> 1 will flow through to medical expenses on NJ 1040 line 30 (if medical expenses exceed 2% of NJ gross income on line 28)</a:t>
            </a:r>
          </a:p>
          <a:p>
            <a:pPr lvl="1"/>
            <a:r>
              <a:rPr lang="en-US" altLang="en-US" dirty="0" smtClean="0"/>
              <a:t>Therefore, NJ taxable income can change when you enter Social Security.  Even though there is no new income on NJ return, the deduction can increase</a:t>
            </a: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a:p>
        </p:txBody>
      </p:sp>
    </p:spTree>
    <p:extLst>
      <p:ext uri="{BB962C8B-B14F-4D97-AF65-F5344CB8AC3E}">
        <p14:creationId xmlns:p14="http://schemas.microsoft.com/office/powerpoint/2010/main" val="234814017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normAutofit fontScale="90000"/>
          </a:bodyPr>
          <a:lstStyle/>
          <a:p>
            <a:pPr eaLnBrk="1" hangingPunct="1"/>
            <a:r>
              <a:rPr lang="en-US" altLang="en-US" sz="3600" smtClean="0"/>
              <a:t>Lump Sum Social Security or RR Retirement Payments for Prior Years</a:t>
            </a:r>
          </a:p>
        </p:txBody>
      </p:sp>
      <p:sp>
        <p:nvSpPr>
          <p:cNvPr id="15363" name="Rectangle 3"/>
          <p:cNvSpPr>
            <a:spLocks noGrp="1" noChangeArrowheads="1"/>
          </p:cNvSpPr>
          <p:nvPr>
            <p:ph idx="1"/>
          </p:nvPr>
        </p:nvSpPr>
        <p:spPr>
          <a:xfrm>
            <a:off x="609600" y="1524000"/>
            <a:ext cx="8001000" cy="5029200"/>
          </a:xfrm>
        </p:spPr>
        <p:txBody>
          <a:bodyPr/>
          <a:lstStyle/>
          <a:p>
            <a:pPr marL="0" indent="0" eaLnBrk="1" hangingPunct="1">
              <a:buFont typeface="Wingdings" panose="05000000000000000000" pitchFamily="2" charset="2"/>
              <a:buNone/>
              <a:defRPr/>
            </a:pPr>
            <a:r>
              <a:rPr lang="en-US" sz="3000" dirty="0" smtClean="0"/>
              <a:t>Taxpayers may have received lump sum SS or RR retirement benefits, including benefits from prior year(s)</a:t>
            </a:r>
          </a:p>
          <a:p>
            <a:pPr eaLnBrk="1" hangingPunct="1">
              <a:defRPr/>
            </a:pPr>
            <a:r>
              <a:rPr lang="en-US" sz="3000" dirty="0" smtClean="0"/>
              <a:t>Shown on SSA-1099A or RRB-1099, Box 3</a:t>
            </a:r>
          </a:p>
          <a:p>
            <a:pPr eaLnBrk="1" hangingPunct="1">
              <a:defRPr/>
            </a:pPr>
            <a:r>
              <a:rPr lang="en-US" sz="3000" dirty="0" smtClean="0"/>
              <a:t>Can pay the lower of:</a:t>
            </a:r>
          </a:p>
          <a:p>
            <a:pPr lvl="1" eaLnBrk="1" hangingPunct="1">
              <a:defRPr/>
            </a:pPr>
            <a:r>
              <a:rPr lang="en-US" dirty="0" smtClean="0"/>
              <a:t>Tax on total sum based on current year’s figures </a:t>
            </a:r>
          </a:p>
          <a:p>
            <a:pPr lvl="1" eaLnBrk="1" hangingPunct="1">
              <a:defRPr/>
            </a:pPr>
            <a:r>
              <a:rPr lang="en-US" dirty="0" smtClean="0"/>
              <a:t>Tax on additional taxable amount of SS based on prior years’ figures (lump sum election)</a:t>
            </a:r>
          </a:p>
          <a:p>
            <a:pPr lvl="2" eaLnBrk="1" hangingPunct="1">
              <a:defRPr/>
            </a:pPr>
            <a:r>
              <a:rPr lang="en-US" dirty="0" smtClean="0"/>
              <a:t>Must have copies of prior years’ returns to calculate this</a:t>
            </a:r>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a:p>
        </p:txBody>
      </p:sp>
    </p:spTree>
    <p:extLst>
      <p:ext uri="{BB962C8B-B14F-4D97-AF65-F5344CB8AC3E}">
        <p14:creationId xmlns:p14="http://schemas.microsoft.com/office/powerpoint/2010/main" val="397359556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Topic for Lump Sum Payments</a:t>
            </a:r>
            <a:endParaRPr lang="en-US" dirty="0"/>
          </a:p>
        </p:txBody>
      </p:sp>
      <p:sp>
        <p:nvSpPr>
          <p:cNvPr id="3" name="Content Placeholder 2"/>
          <p:cNvSpPr>
            <a:spLocks noGrp="1"/>
          </p:cNvSpPr>
          <p:nvPr>
            <p:ph idx="1"/>
          </p:nvPr>
        </p:nvSpPr>
        <p:spPr/>
        <p:txBody>
          <a:bodyPr/>
          <a:lstStyle/>
          <a:p>
            <a:r>
              <a:rPr lang="en-US" dirty="0" smtClean="0"/>
              <a:t>See TaxPrep4Free.org Special Topics document “Lump Sum Social Security Benefits” on Preparer page for instructions on how to handle SS/RRB lump sum payments</a:t>
            </a:r>
            <a:endParaRPr lang="en-US" dirty="0"/>
          </a:p>
        </p:txBody>
      </p:sp>
      <p:sp>
        <p:nvSpPr>
          <p:cNvPr id="4" name="Date Placeholder 3"/>
          <p:cNvSpPr>
            <a:spLocks noGrp="1"/>
          </p:cNvSpPr>
          <p:nvPr>
            <p:ph type="dt" sz="half" idx="10"/>
          </p:nvPr>
        </p:nvSpPr>
        <p:spPr/>
        <p:txBody>
          <a:bodyPr/>
          <a:lstStyle/>
          <a:p>
            <a:r>
              <a:rPr lang="en-US" smtClean="0"/>
              <a:t>11-04-2015</a:t>
            </a:r>
            <a:endParaRPr lang="en-US" dirty="0"/>
          </a:p>
        </p:txBody>
      </p:sp>
      <p:sp>
        <p:nvSpPr>
          <p:cNvPr id="5" name="Footer Placeholder 4"/>
          <p:cNvSpPr>
            <a:spLocks noGrp="1"/>
          </p:cNvSpPr>
          <p:nvPr>
            <p:ph type="ftr" sz="quarter" idx="3"/>
          </p:nvPr>
        </p:nvSpPr>
        <p:spPr/>
        <p:txBody>
          <a:bodyPr/>
          <a:lstStyle/>
          <a:p>
            <a:r>
              <a:rPr lang="en-US" smtClean="0"/>
              <a:t>NJ TAX TY2014 v1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13</a:t>
            </a:fld>
            <a:endParaRPr lang="en-US"/>
          </a:p>
        </p:txBody>
      </p:sp>
    </p:spTree>
    <p:extLst>
      <p:ext uri="{BB962C8B-B14F-4D97-AF65-F5344CB8AC3E}">
        <p14:creationId xmlns:p14="http://schemas.microsoft.com/office/powerpoint/2010/main" val="294487812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Title 1"/>
          <p:cNvSpPr>
            <a:spLocks noGrp="1"/>
          </p:cNvSpPr>
          <p:nvPr>
            <p:ph type="title"/>
          </p:nvPr>
        </p:nvSpPr>
        <p:spPr/>
        <p:txBody>
          <a:bodyPr>
            <a:normAutofit fontScale="90000"/>
          </a:bodyPr>
          <a:lstStyle/>
          <a:p>
            <a:pPr eaLnBrk="1" hangingPunct="1"/>
            <a:r>
              <a:rPr lang="en-US" altLang="en-US" dirty="0" smtClean="0"/>
              <a:t>Foreign Old Age Payments for U.S. Residents</a:t>
            </a:r>
          </a:p>
        </p:txBody>
      </p:sp>
      <p:sp>
        <p:nvSpPr>
          <p:cNvPr id="643075" name="Content Placeholder 2"/>
          <p:cNvSpPr>
            <a:spLocks noGrp="1"/>
          </p:cNvSpPr>
          <p:nvPr>
            <p:ph idx="1"/>
          </p:nvPr>
        </p:nvSpPr>
        <p:spPr/>
        <p:txBody>
          <a:bodyPr>
            <a:normAutofit lnSpcReduction="10000"/>
          </a:bodyPr>
          <a:lstStyle/>
          <a:p>
            <a:pPr eaLnBrk="1" hangingPunct="1"/>
            <a:r>
              <a:rPr lang="en-US" altLang="en-US" dirty="0" smtClean="0"/>
              <a:t>Old age payments from Canada &amp; Germany</a:t>
            </a:r>
          </a:p>
          <a:p>
            <a:pPr lvl="1"/>
            <a:r>
              <a:rPr lang="en-US" altLang="en-US" dirty="0" smtClean="0"/>
              <a:t>By treaty are added to/treated as Social Security (Pub 915)</a:t>
            </a:r>
          </a:p>
          <a:p>
            <a:pPr lvl="1"/>
            <a:r>
              <a:rPr lang="en-US" altLang="en-US" dirty="0" smtClean="0"/>
              <a:t>Include on line 1 of 1040 </a:t>
            </a:r>
            <a:r>
              <a:rPr lang="en-US" altLang="en-US" dirty="0" err="1" smtClean="0"/>
              <a:t>Wkt</a:t>
            </a:r>
            <a:r>
              <a:rPr lang="en-US" altLang="en-US" dirty="0" smtClean="0"/>
              <a:t> 1 </a:t>
            </a:r>
          </a:p>
          <a:p>
            <a:pPr lvl="1"/>
            <a:r>
              <a:rPr lang="en-US" altLang="en-US" dirty="0" smtClean="0"/>
              <a:t>Taxpayer must have converted amount into US dollars (bank statement shows)</a:t>
            </a:r>
          </a:p>
          <a:p>
            <a:r>
              <a:rPr lang="en-US" altLang="en-US" dirty="0" smtClean="0"/>
              <a:t>Old age payments from United Kingdom are treated as Pension income</a:t>
            </a:r>
          </a:p>
          <a:p>
            <a:r>
              <a:rPr lang="en-US" altLang="en-US" dirty="0" smtClean="0"/>
              <a:t>Social Security payments from Norway are excluded and not taxable in U.S. </a:t>
            </a:r>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14</a:t>
            </a:fld>
            <a:endParaRPr lang="en-US"/>
          </a:p>
        </p:txBody>
      </p:sp>
    </p:spTree>
    <p:extLst>
      <p:ext uri="{BB962C8B-B14F-4D97-AF65-F5344CB8AC3E}">
        <p14:creationId xmlns:p14="http://schemas.microsoft.com/office/powerpoint/2010/main" val="361293115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Title 1"/>
          <p:cNvSpPr>
            <a:spLocks noGrp="1"/>
          </p:cNvSpPr>
          <p:nvPr>
            <p:ph type="title"/>
          </p:nvPr>
        </p:nvSpPr>
        <p:spPr/>
        <p:txBody>
          <a:bodyPr>
            <a:normAutofit fontScale="90000"/>
          </a:bodyPr>
          <a:lstStyle/>
          <a:p>
            <a:r>
              <a:rPr lang="en-US" altLang="en-US" dirty="0" smtClean="0"/>
              <a:t>Printing of Social Security Documents</a:t>
            </a:r>
          </a:p>
        </p:txBody>
      </p:sp>
      <p:sp>
        <p:nvSpPr>
          <p:cNvPr id="612355" name="Content Placeholder 2"/>
          <p:cNvSpPr>
            <a:spLocks noGrp="1"/>
          </p:cNvSpPr>
          <p:nvPr>
            <p:ph idx="1"/>
          </p:nvPr>
        </p:nvSpPr>
        <p:spPr>
          <a:xfrm>
            <a:off x="457200" y="1524000"/>
            <a:ext cx="8534400" cy="4953000"/>
          </a:xfrm>
        </p:spPr>
        <p:txBody>
          <a:bodyPr>
            <a:normAutofit/>
          </a:bodyPr>
          <a:lstStyle/>
          <a:p>
            <a:r>
              <a:rPr lang="en-US" altLang="en-US" dirty="0" smtClean="0"/>
              <a:t> SSA discontinued providing SS number printouts effective 8/1/2014</a:t>
            </a:r>
          </a:p>
          <a:p>
            <a:pPr lvl="1"/>
            <a:r>
              <a:rPr lang="en-US" altLang="en-US" dirty="0" smtClean="0"/>
              <a:t>Taxpayers who do not have their SS cards will need to complete application for a SS card (Form SS-5) and provide required documentation</a:t>
            </a:r>
          </a:p>
          <a:p>
            <a:r>
              <a:rPr lang="en-US" altLang="en-US" dirty="0" smtClean="0"/>
              <a:t>SSA stopped providing benefit verification letters in their offices on 10/1/2014</a:t>
            </a:r>
          </a:p>
          <a:p>
            <a:pPr lvl="1"/>
            <a:r>
              <a:rPr lang="en-US" altLang="en-US" dirty="0" smtClean="0"/>
              <a:t>Taxpayers can get instant letter online or may call SSA to request a letter by mail</a:t>
            </a:r>
          </a:p>
          <a:p>
            <a:endParaRPr lang="en-US" altLang="en-US" dirty="0" smtClean="0"/>
          </a:p>
        </p:txBody>
      </p:sp>
      <p:pic>
        <p:nvPicPr>
          <p:cNvPr id="6" name="Picture 5"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89946938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p:txBody>
          <a:bodyPr>
            <a:normAutofit fontScale="90000"/>
          </a:bodyPr>
          <a:lstStyle/>
          <a:p>
            <a:r>
              <a:rPr lang="en-US" altLang="en-US" smtClean="0"/>
              <a:t>Tax On Social Security &amp; </a:t>
            </a:r>
            <a:br>
              <a:rPr lang="en-US" altLang="en-US" smtClean="0"/>
            </a:br>
            <a:r>
              <a:rPr lang="en-US" altLang="en-US" smtClean="0"/>
              <a:t>RR Retirement Tier 1</a:t>
            </a:r>
            <a:endParaRPr lang="en-US" altLang="en-US" sz="2000" dirty="0" smtClean="0"/>
          </a:p>
        </p:txBody>
      </p:sp>
      <p:sp>
        <p:nvSpPr>
          <p:cNvPr id="186372" name="Rectangle 3"/>
          <p:cNvSpPr>
            <a:spLocks noGrp="1" noChangeArrowheads="1"/>
          </p:cNvSpPr>
          <p:nvPr>
            <p:ph idx="1"/>
          </p:nvPr>
        </p:nvSpPr>
        <p:spPr/>
        <p:txBody>
          <a:bodyPr>
            <a:normAutofit fontScale="92500" lnSpcReduction="20000"/>
          </a:bodyPr>
          <a:lstStyle/>
          <a:p>
            <a:pPr marL="0" indent="0">
              <a:lnSpc>
                <a:spcPct val="90000"/>
              </a:lnSpc>
              <a:buFont typeface="Wingdings" panose="05000000000000000000" pitchFamily="2" charset="2"/>
              <a:buNone/>
              <a:defRPr/>
            </a:pPr>
            <a:r>
              <a:rPr lang="en-US" dirty="0"/>
              <a:t>Social </a:t>
            </a:r>
            <a:r>
              <a:rPr lang="en-US" dirty="0" smtClean="0"/>
              <a:t>Security (SS) and RR Benefits Tier 1 have same tax treatment</a:t>
            </a:r>
          </a:p>
          <a:p>
            <a:pPr>
              <a:lnSpc>
                <a:spcPct val="90000"/>
              </a:lnSpc>
              <a:defRPr/>
            </a:pPr>
            <a:r>
              <a:rPr lang="en-US" sz="2500" dirty="0"/>
              <a:t>M</a:t>
            </a:r>
            <a:r>
              <a:rPr lang="en-US" sz="2500" dirty="0" smtClean="0"/>
              <a:t>ay </a:t>
            </a:r>
            <a:r>
              <a:rPr lang="en-US" sz="2500" dirty="0"/>
              <a:t>be non-taxable or partially taxable, depending on </a:t>
            </a:r>
            <a:r>
              <a:rPr lang="en-US" sz="2500" dirty="0" smtClean="0"/>
              <a:t> </a:t>
            </a:r>
            <a:r>
              <a:rPr lang="en-US" sz="2500" dirty="0"/>
              <a:t>total income from other </a:t>
            </a:r>
            <a:r>
              <a:rPr lang="en-US" sz="2500" dirty="0" smtClean="0"/>
              <a:t>sources</a:t>
            </a:r>
          </a:p>
          <a:p>
            <a:pPr>
              <a:lnSpc>
                <a:spcPct val="90000"/>
              </a:lnSpc>
              <a:defRPr/>
            </a:pPr>
            <a:r>
              <a:rPr lang="en-US" sz="2500" dirty="0" smtClean="0"/>
              <a:t>Up to 85% of benefits may be taxable </a:t>
            </a:r>
          </a:p>
          <a:p>
            <a:pPr>
              <a:lnSpc>
                <a:spcPct val="90000"/>
              </a:lnSpc>
              <a:defRPr/>
            </a:pPr>
            <a:r>
              <a:rPr lang="en-US" sz="2500" dirty="0" smtClean="0"/>
              <a:t>May be taxable if one-half of SS plus all other income (including tax-exempt interest) is greater than:</a:t>
            </a:r>
          </a:p>
          <a:p>
            <a:pPr lvl="1">
              <a:lnSpc>
                <a:spcPct val="90000"/>
              </a:lnSpc>
              <a:defRPr/>
            </a:pPr>
            <a:r>
              <a:rPr lang="en-US" sz="2300" dirty="0" smtClean="0"/>
              <a:t>$32,000 MFJ</a:t>
            </a:r>
          </a:p>
          <a:p>
            <a:pPr lvl="1">
              <a:lnSpc>
                <a:spcPct val="90000"/>
              </a:lnSpc>
              <a:defRPr/>
            </a:pPr>
            <a:r>
              <a:rPr lang="en-US" sz="2300" dirty="0" smtClean="0"/>
              <a:t>$25,000 single, HOH or qualified widow</a:t>
            </a:r>
          </a:p>
          <a:p>
            <a:pPr lvl="1">
              <a:lnSpc>
                <a:spcPct val="90000"/>
              </a:lnSpc>
              <a:defRPr/>
            </a:pPr>
            <a:r>
              <a:rPr lang="en-US" sz="2300" dirty="0" smtClean="0"/>
              <a:t>$25,000 MFS &amp; lived apart all year</a:t>
            </a:r>
          </a:p>
          <a:p>
            <a:pPr lvl="1">
              <a:lnSpc>
                <a:spcPct val="90000"/>
              </a:lnSpc>
              <a:defRPr/>
            </a:pPr>
            <a:r>
              <a:rPr lang="en-US" sz="2300" dirty="0" smtClean="0"/>
              <a:t>$0 MFS &amp; lived together any part of year </a:t>
            </a:r>
          </a:p>
          <a:p>
            <a:pPr>
              <a:lnSpc>
                <a:spcPct val="90000"/>
              </a:lnSpc>
              <a:defRPr/>
            </a:pPr>
            <a:r>
              <a:rPr lang="en-US" sz="2700" dirty="0" err="1" smtClean="0"/>
              <a:t>TaxWise</a:t>
            </a:r>
            <a:r>
              <a:rPr lang="en-US" sz="2700" dirty="0" smtClean="0"/>
              <a:t> calculates how much of SS is taxable on Federal Return</a:t>
            </a:r>
          </a:p>
          <a:p>
            <a:pPr>
              <a:lnSpc>
                <a:spcPct val="90000"/>
              </a:lnSpc>
              <a:defRPr/>
            </a:pPr>
            <a:r>
              <a:rPr lang="en-US" sz="2700" dirty="0"/>
              <a:t>Social Security and RR Tier 1 is not taxable </a:t>
            </a:r>
            <a:r>
              <a:rPr lang="en-US" sz="2700" dirty="0" smtClean="0"/>
              <a:t>in NJ</a:t>
            </a:r>
          </a:p>
          <a:p>
            <a:pPr lvl="1">
              <a:lnSpc>
                <a:spcPct val="90000"/>
              </a:lnSpc>
              <a:defRPr/>
            </a:pPr>
            <a:r>
              <a:rPr lang="en-US" sz="2300" dirty="0" smtClean="0"/>
              <a:t>Note: There </a:t>
            </a:r>
            <a:r>
              <a:rPr lang="en-US" sz="2300" dirty="0"/>
              <a:t>is no line item for </a:t>
            </a:r>
            <a:r>
              <a:rPr lang="en-US" sz="2300" dirty="0" smtClean="0"/>
              <a:t>this on NJ 1040 </a:t>
            </a:r>
            <a:endParaRPr lang="en-US" sz="2300" dirty="0"/>
          </a:p>
          <a:p>
            <a:pPr>
              <a:lnSpc>
                <a:spcPct val="90000"/>
              </a:lnSpc>
              <a:defRPr/>
            </a:pPr>
            <a:endParaRPr lang="en-US" sz="2700" dirty="0" smtClean="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344603195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Title 1"/>
          <p:cNvSpPr>
            <a:spLocks noGrp="1"/>
          </p:cNvSpPr>
          <p:nvPr>
            <p:ph type="title"/>
          </p:nvPr>
        </p:nvSpPr>
        <p:spPr/>
        <p:txBody>
          <a:bodyPr>
            <a:normAutofit fontScale="90000"/>
          </a:bodyPr>
          <a:lstStyle/>
          <a:p>
            <a:r>
              <a:rPr lang="en-US" altLang="en-US" smtClean="0"/>
              <a:t>Social Security &amp; RR Retirement Tier 1</a:t>
            </a:r>
          </a:p>
        </p:txBody>
      </p:sp>
      <p:sp>
        <p:nvSpPr>
          <p:cNvPr id="612355" name="Content Placeholder 2"/>
          <p:cNvSpPr>
            <a:spLocks noGrp="1"/>
          </p:cNvSpPr>
          <p:nvPr>
            <p:ph idx="1"/>
          </p:nvPr>
        </p:nvSpPr>
        <p:spPr>
          <a:xfrm>
            <a:off x="457200" y="1371600"/>
            <a:ext cx="8534400" cy="5105400"/>
          </a:xfrm>
        </p:spPr>
        <p:txBody>
          <a:bodyPr>
            <a:normAutofit/>
          </a:bodyPr>
          <a:lstStyle/>
          <a:p>
            <a:r>
              <a:rPr lang="en-US" altLang="en-US" dirty="0" smtClean="0"/>
              <a:t> End-of-year statements</a:t>
            </a:r>
          </a:p>
          <a:p>
            <a:pPr lvl="1"/>
            <a:r>
              <a:rPr lang="en-US" altLang="en-US" dirty="0" smtClean="0"/>
              <a:t> Social Security  -  SSA-1099 (disability or retirement)</a:t>
            </a:r>
          </a:p>
          <a:p>
            <a:pPr lvl="1"/>
            <a:r>
              <a:rPr lang="en-US" altLang="en-US" dirty="0" smtClean="0"/>
              <a:t> Railroad Retirement Tier 1  -  RRB-1099 (</a:t>
            </a:r>
            <a:r>
              <a:rPr lang="en-US" altLang="en-US" dirty="0" smtClean="0">
                <a:solidFill>
                  <a:srgbClr val="3333FF"/>
                </a:solidFill>
              </a:rPr>
              <a:t>Blue Form)</a:t>
            </a:r>
          </a:p>
          <a:p>
            <a:r>
              <a:rPr lang="en-US" altLang="en-US" dirty="0" smtClean="0"/>
              <a:t> Where to report?</a:t>
            </a:r>
          </a:p>
          <a:p>
            <a:pPr lvl="1"/>
            <a:r>
              <a:rPr lang="en-US" altLang="en-US" dirty="0" smtClean="0"/>
              <a:t> From Federal1040 Line 20a, go to 1040 </a:t>
            </a:r>
            <a:r>
              <a:rPr lang="en-US" altLang="en-US" dirty="0" err="1" smtClean="0"/>
              <a:t>Wkt</a:t>
            </a:r>
            <a:r>
              <a:rPr lang="en-US" altLang="en-US" dirty="0" smtClean="0"/>
              <a:t> 1</a:t>
            </a:r>
          </a:p>
          <a:p>
            <a:pPr lvl="2"/>
            <a:r>
              <a:rPr lang="en-US" altLang="en-US" dirty="0" smtClean="0"/>
              <a:t> Enter data in section “SS &amp; RR Tier 1” benefits as per SSA-1099 or RRB-1099</a:t>
            </a:r>
          </a:p>
          <a:p>
            <a:pPr lvl="2"/>
            <a:r>
              <a:rPr lang="en-US" altLang="en-US" dirty="0" smtClean="0"/>
              <a:t> Include Medicare Parts B (Hospital Insurance), C (Medicare Advantage), &amp; D (Prescription Drug coverage) on 1040 </a:t>
            </a:r>
            <a:r>
              <a:rPr lang="en-US" altLang="en-US" dirty="0" err="1" smtClean="0"/>
              <a:t>Wkt</a:t>
            </a:r>
            <a:r>
              <a:rPr lang="en-US" altLang="en-US" dirty="0" smtClean="0"/>
              <a:t> 1</a:t>
            </a:r>
          </a:p>
          <a:p>
            <a:pPr lvl="3"/>
            <a:r>
              <a:rPr lang="en-US" altLang="en-US" dirty="0" smtClean="0"/>
              <a:t> TW transfers to </a:t>
            </a:r>
            <a:r>
              <a:rPr lang="en-US" altLang="en-US" dirty="0" err="1" smtClean="0"/>
              <a:t>Sch</a:t>
            </a:r>
            <a:r>
              <a:rPr lang="en-US" altLang="en-US" dirty="0" smtClean="0"/>
              <a:t> A Detail Worksheet</a:t>
            </a:r>
          </a:p>
          <a:p>
            <a:pPr lvl="1">
              <a:buFont typeface="Wingdings" panose="05000000000000000000" pitchFamily="2" charset="2"/>
              <a:buNone/>
            </a:pPr>
            <a:endParaRPr lang="en-US" altLang="en-US" dirty="0" smtClean="0"/>
          </a:p>
          <a:p>
            <a:pPr lvl="2"/>
            <a:endParaRPr lang="en-US" altLang="en-US" dirty="0" smtClean="0"/>
          </a:p>
          <a:p>
            <a:pPr lvl="2"/>
            <a:endParaRPr lang="en-US" altLang="en-US" dirty="0" smtClean="0"/>
          </a:p>
        </p:txBody>
      </p:sp>
      <p:pic>
        <p:nvPicPr>
          <p:cNvPr id="6" name="Picture 5"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a:p>
        </p:txBody>
      </p:sp>
    </p:spTree>
    <p:extLst>
      <p:ext uri="{BB962C8B-B14F-4D97-AF65-F5344CB8AC3E}">
        <p14:creationId xmlns:p14="http://schemas.microsoft.com/office/powerpoint/2010/main" val="113687200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3" name="Title 1"/>
          <p:cNvSpPr>
            <a:spLocks noGrp="1"/>
          </p:cNvSpPr>
          <p:nvPr>
            <p:ph type="title"/>
          </p:nvPr>
        </p:nvSpPr>
        <p:spPr/>
        <p:txBody>
          <a:bodyPr/>
          <a:lstStyle/>
          <a:p>
            <a:r>
              <a:rPr lang="en-US" altLang="en-US" smtClean="0"/>
              <a:t>Sample SSA-1099 Form</a:t>
            </a:r>
          </a:p>
        </p:txBody>
      </p:sp>
      <p:pic>
        <p:nvPicPr>
          <p:cNvPr id="614402" name="Picture 24"/>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l="1961" t="16869" r="53922" b="11636"/>
          <a:stretch>
            <a:fillRect/>
          </a:stretch>
        </p:blipFill>
        <p:spPr>
          <a:xfrm>
            <a:off x="609600" y="1600200"/>
            <a:ext cx="7924800" cy="4495800"/>
          </a:xfrm>
          <a:noFill/>
        </p:spPr>
      </p:pic>
      <p:sp>
        <p:nvSpPr>
          <p:cNvPr id="6" name="Oval 4"/>
          <p:cNvSpPr>
            <a:spLocks noChangeArrowheads="1"/>
          </p:cNvSpPr>
          <p:nvPr/>
        </p:nvSpPr>
        <p:spPr bwMode="auto">
          <a:xfrm>
            <a:off x="3429000" y="2971800"/>
            <a:ext cx="10668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75464" name="TextBox 11"/>
          <p:cNvSpPr txBox="1">
            <a:spLocks noChangeArrowheads="1"/>
          </p:cNvSpPr>
          <p:nvPr/>
        </p:nvSpPr>
        <p:spPr bwMode="auto">
          <a:xfrm>
            <a:off x="5638800" y="3124200"/>
            <a:ext cx="2057400" cy="338138"/>
          </a:xfrm>
          <a:prstGeom prst="rect">
            <a:avLst/>
          </a:prstGeom>
          <a:solidFill>
            <a:schemeClr val="accent5">
              <a:lumMod val="75000"/>
            </a:schemeClr>
          </a:solidFill>
          <a:ln w="9525">
            <a:solidFill>
              <a:schemeClr val="tx1"/>
            </a:solidFill>
            <a:miter lim="800000"/>
            <a:headEnd/>
            <a:tailEnd/>
          </a:ln>
        </p:spPr>
        <p:txBody>
          <a:bodyPr wrap="none">
            <a:spAutoFit/>
          </a:bodyPr>
          <a:lstStyle/>
          <a:p>
            <a:pPr eaLnBrk="1" hangingPunct="1">
              <a:defRPr/>
            </a:pPr>
            <a:r>
              <a:rPr lang="en-US" sz="1600" dirty="0">
                <a:latin typeface="Arial" charset="0"/>
                <a:cs typeface="Arial" charset="0"/>
              </a:rPr>
              <a:t>Enter on 1040 Wkt 1</a:t>
            </a:r>
          </a:p>
        </p:txBody>
      </p:sp>
      <p:sp>
        <p:nvSpPr>
          <p:cNvPr id="16" name="Oval 4"/>
          <p:cNvSpPr>
            <a:spLocks noChangeArrowheads="1"/>
          </p:cNvSpPr>
          <p:nvPr/>
        </p:nvSpPr>
        <p:spPr bwMode="auto">
          <a:xfrm>
            <a:off x="5791200" y="2362200"/>
            <a:ext cx="12954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7" name="Oval 4"/>
          <p:cNvSpPr>
            <a:spLocks noChangeArrowheads="1"/>
          </p:cNvSpPr>
          <p:nvPr/>
        </p:nvSpPr>
        <p:spPr bwMode="auto">
          <a:xfrm>
            <a:off x="4572000" y="4038600"/>
            <a:ext cx="8382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614415" name="Oval 5"/>
          <p:cNvSpPr>
            <a:spLocks noChangeArrowheads="1"/>
          </p:cNvSpPr>
          <p:nvPr/>
        </p:nvSpPr>
        <p:spPr bwMode="auto">
          <a:xfrm>
            <a:off x="3505200" y="3276600"/>
            <a:ext cx="9906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cs typeface="Arial" panose="020B0604020202020204" pitchFamily="34" charset="0"/>
            </a:endParaRPr>
          </a:p>
        </p:txBody>
      </p:sp>
      <p:cxnSp>
        <p:nvCxnSpPr>
          <p:cNvPr id="15" name="Straight Arrow Connector 14"/>
          <p:cNvCxnSpPr/>
          <p:nvPr/>
        </p:nvCxnSpPr>
        <p:spPr bwMode="auto">
          <a:xfrm flipV="1">
            <a:off x="6477000" y="2819400"/>
            <a:ext cx="0" cy="304800"/>
          </a:xfrm>
          <a:prstGeom prst="straightConnector1">
            <a:avLst/>
          </a:prstGeom>
          <a:noFill/>
          <a:ln w="38100" cap="flat" cmpd="sng" algn="ctr">
            <a:solidFill>
              <a:srgbClr val="FF0000"/>
            </a:solidFill>
            <a:prstDash val="solid"/>
            <a:round/>
            <a:headEnd type="none" w="med" len="med"/>
            <a:tailEnd type="triangle"/>
          </a:ln>
          <a:effectLst/>
        </p:spPr>
      </p:cxnSp>
      <p:cxnSp>
        <p:nvCxnSpPr>
          <p:cNvPr id="20" name="Straight Arrow Connector 19"/>
          <p:cNvCxnSpPr>
            <a:stCxn id="275464" idx="1"/>
          </p:cNvCxnSpPr>
          <p:nvPr/>
        </p:nvCxnSpPr>
        <p:spPr bwMode="auto">
          <a:xfrm flipH="1" flipV="1">
            <a:off x="4572000" y="3124200"/>
            <a:ext cx="1066800" cy="169069"/>
          </a:xfrm>
          <a:prstGeom prst="straightConnector1">
            <a:avLst/>
          </a:prstGeom>
          <a:noFill/>
          <a:ln w="38100" cap="flat" cmpd="sng" algn="ctr">
            <a:solidFill>
              <a:srgbClr val="FF0000"/>
            </a:solidFill>
            <a:prstDash val="solid"/>
            <a:round/>
            <a:headEnd type="none" w="med" len="med"/>
            <a:tailEnd type="triangle"/>
          </a:ln>
          <a:effectLst/>
        </p:spPr>
      </p:cxnSp>
      <p:cxnSp>
        <p:nvCxnSpPr>
          <p:cNvPr id="24" name="Straight Arrow Connector 23"/>
          <p:cNvCxnSpPr/>
          <p:nvPr/>
        </p:nvCxnSpPr>
        <p:spPr bwMode="auto">
          <a:xfrm flipH="1">
            <a:off x="4572000" y="3429000"/>
            <a:ext cx="1066800" cy="0"/>
          </a:xfrm>
          <a:prstGeom prst="straightConnector1">
            <a:avLst/>
          </a:prstGeom>
          <a:noFill/>
          <a:ln w="38100" cap="flat" cmpd="sng" algn="ctr">
            <a:solidFill>
              <a:srgbClr val="FF0000"/>
            </a:solidFill>
            <a:prstDash val="solid"/>
            <a:round/>
            <a:headEnd type="none" w="med" len="med"/>
            <a:tailEnd type="triangle"/>
          </a:ln>
          <a:effectLst/>
        </p:spPr>
      </p:cxnSp>
      <p:cxnSp>
        <p:nvCxnSpPr>
          <p:cNvPr id="30" name="Straight Arrow Connector 29"/>
          <p:cNvCxnSpPr/>
          <p:nvPr/>
        </p:nvCxnSpPr>
        <p:spPr bwMode="auto">
          <a:xfrm flipH="1">
            <a:off x="5410200" y="3505200"/>
            <a:ext cx="533400" cy="609600"/>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a:p>
        </p:txBody>
      </p:sp>
    </p:spTree>
    <p:extLst>
      <p:ext uri="{BB962C8B-B14F-4D97-AF65-F5344CB8AC3E}">
        <p14:creationId xmlns:p14="http://schemas.microsoft.com/office/powerpoint/2010/main" val="184215098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p:txBody>
          <a:bodyPr>
            <a:normAutofit fontScale="90000"/>
          </a:bodyPr>
          <a:lstStyle/>
          <a:p>
            <a:r>
              <a:rPr lang="en-US" altLang="en-US" sz="3800" smtClean="0"/>
              <a:t>Railroad Retirement Benefits Equivalent to Social Security</a:t>
            </a:r>
          </a:p>
        </p:txBody>
      </p:sp>
      <p:pic>
        <p:nvPicPr>
          <p:cNvPr id="616452" name="Picture 4" descr="RRB-1099"/>
          <p:cNvPicPr>
            <a:picLocks noChangeAspect="1" noChangeArrowheads="1"/>
          </p:cNvPicPr>
          <p:nvPr/>
        </p:nvPicPr>
        <p:blipFill>
          <a:blip r:embed="rId3" cstate="print">
            <a:extLst>
              <a:ext uri="{28A0092B-C50C-407E-A947-70E740481C1C}">
                <a14:useLocalDpi xmlns:a14="http://schemas.microsoft.com/office/drawing/2010/main" val="0"/>
              </a:ext>
            </a:extLst>
          </a:blip>
          <a:srcRect l="4720"/>
          <a:stretch>
            <a:fillRect/>
          </a:stretch>
        </p:blipFill>
        <p:spPr bwMode="auto">
          <a:xfrm>
            <a:off x="609600" y="1752600"/>
            <a:ext cx="8135938" cy="45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4"/>
          <p:cNvSpPr>
            <a:spLocks noChangeArrowheads="1"/>
          </p:cNvSpPr>
          <p:nvPr/>
        </p:nvSpPr>
        <p:spPr bwMode="auto">
          <a:xfrm>
            <a:off x="6781800" y="5676900"/>
            <a:ext cx="8382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0" name="Oval 4"/>
          <p:cNvSpPr>
            <a:spLocks noChangeArrowheads="1"/>
          </p:cNvSpPr>
          <p:nvPr/>
        </p:nvSpPr>
        <p:spPr bwMode="auto">
          <a:xfrm>
            <a:off x="6858000" y="3581400"/>
            <a:ext cx="8382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1" name="Oval 4"/>
          <p:cNvSpPr>
            <a:spLocks noChangeArrowheads="1"/>
          </p:cNvSpPr>
          <p:nvPr/>
        </p:nvSpPr>
        <p:spPr bwMode="auto">
          <a:xfrm>
            <a:off x="4800600" y="5638800"/>
            <a:ext cx="8382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78536" name="TextBox 11"/>
          <p:cNvSpPr txBox="1">
            <a:spLocks noChangeArrowheads="1"/>
          </p:cNvSpPr>
          <p:nvPr/>
        </p:nvSpPr>
        <p:spPr bwMode="auto">
          <a:xfrm>
            <a:off x="6705600" y="4389438"/>
            <a:ext cx="1066800" cy="831850"/>
          </a:xfrm>
          <a:prstGeom prst="rect">
            <a:avLst/>
          </a:prstGeom>
          <a:solidFill>
            <a:schemeClr val="accent1"/>
          </a:solidFill>
          <a:ln w="9525">
            <a:solidFill>
              <a:schemeClr val="tx1"/>
            </a:solidFill>
            <a:miter lim="800000"/>
            <a:headEnd/>
            <a:tailEnd/>
          </a:ln>
        </p:spPr>
        <p:txBody>
          <a:bodyPr>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600" b="1" dirty="0">
                <a:latin typeface="Arial" panose="020B0604020202020204" pitchFamily="34" charset="0"/>
                <a:cs typeface="Arial" panose="020B0604020202020204" pitchFamily="34" charset="0"/>
              </a:rPr>
              <a:t>Enter on </a:t>
            </a:r>
            <a:r>
              <a:rPr lang="en-US" altLang="en-US" sz="1600" b="1" dirty="0" smtClean="0">
                <a:latin typeface="Arial" panose="020B0604020202020204" pitchFamily="34" charset="0"/>
                <a:cs typeface="Arial" panose="020B0604020202020204" pitchFamily="34" charset="0"/>
              </a:rPr>
              <a:t>1040-Wkt </a:t>
            </a:r>
            <a:r>
              <a:rPr lang="en-US" altLang="en-US" sz="1600" b="1" dirty="0">
                <a:latin typeface="Arial" panose="020B0604020202020204" pitchFamily="34" charset="0"/>
                <a:cs typeface="Arial" panose="020B0604020202020204" pitchFamily="34" charset="0"/>
              </a:rPr>
              <a:t>1</a:t>
            </a:r>
          </a:p>
        </p:txBody>
      </p:sp>
      <p:sp>
        <p:nvSpPr>
          <p:cNvPr id="616460" name="TextBox 1"/>
          <p:cNvSpPr txBox="1">
            <a:spLocks noChangeArrowheads="1"/>
          </p:cNvSpPr>
          <p:nvPr/>
        </p:nvSpPr>
        <p:spPr bwMode="auto">
          <a:xfrm>
            <a:off x="6805613" y="3516313"/>
            <a:ext cx="10175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800" dirty="0">
                <a:latin typeface="Arial" panose="020B0604020202020204" pitchFamily="34" charset="0"/>
                <a:cs typeface="Arial" panose="020B0604020202020204" pitchFamily="34" charset="0"/>
              </a:rPr>
              <a:t>$15,972</a:t>
            </a:r>
          </a:p>
        </p:txBody>
      </p:sp>
      <p:sp>
        <p:nvSpPr>
          <p:cNvPr id="616461" name="TextBox 16"/>
          <p:cNvSpPr txBox="1">
            <a:spLocks noChangeArrowheads="1"/>
          </p:cNvSpPr>
          <p:nvPr/>
        </p:nvSpPr>
        <p:spPr bwMode="auto">
          <a:xfrm>
            <a:off x="6858000" y="5562600"/>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800" dirty="0">
                <a:latin typeface="Arial" panose="020B0604020202020204" pitchFamily="34" charset="0"/>
                <a:cs typeface="Arial" panose="020B0604020202020204" pitchFamily="34" charset="0"/>
              </a:rPr>
              <a:t>$1,607</a:t>
            </a:r>
          </a:p>
        </p:txBody>
      </p:sp>
      <p:sp>
        <p:nvSpPr>
          <p:cNvPr id="616462" name="TextBox 15"/>
          <p:cNvSpPr txBox="1">
            <a:spLocks noChangeArrowheads="1"/>
          </p:cNvSpPr>
          <p:nvPr/>
        </p:nvSpPr>
        <p:spPr bwMode="auto">
          <a:xfrm>
            <a:off x="914400" y="4191000"/>
            <a:ext cx="25193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800">
                <a:latin typeface="Arial" panose="020B0604020202020204" pitchFamily="34" charset="0"/>
                <a:cs typeface="Arial" panose="020B0604020202020204" pitchFamily="34" charset="0"/>
              </a:rPr>
              <a:t>Douglas Davis</a:t>
            </a:r>
          </a:p>
          <a:p>
            <a:pPr eaLnBrk="1" hangingPunct="1">
              <a:spcBef>
                <a:spcPct val="0"/>
              </a:spcBef>
              <a:buClrTx/>
              <a:buSzTx/>
              <a:buFontTx/>
              <a:buNone/>
            </a:pPr>
            <a:r>
              <a:rPr lang="en-US" altLang="en-US" sz="1800">
                <a:latin typeface="Arial" panose="020B0604020202020204" pitchFamily="34" charset="0"/>
                <a:cs typeface="Arial" panose="020B0604020202020204" pitchFamily="34" charset="0"/>
              </a:rPr>
              <a:t>210 Main Street</a:t>
            </a:r>
          </a:p>
          <a:p>
            <a:pPr eaLnBrk="1" hangingPunct="1">
              <a:spcBef>
                <a:spcPct val="0"/>
              </a:spcBef>
              <a:buClrTx/>
              <a:buSzTx/>
              <a:buFontTx/>
              <a:buNone/>
            </a:pPr>
            <a:r>
              <a:rPr lang="en-US" altLang="en-US" sz="1800">
                <a:latin typeface="Arial" panose="020B0604020202020204" pitchFamily="34" charset="0"/>
                <a:cs typeface="Arial" panose="020B0604020202020204" pitchFamily="34" charset="0"/>
              </a:rPr>
              <a:t>Bridgewater, NJ 08807</a:t>
            </a:r>
          </a:p>
        </p:txBody>
      </p:sp>
      <p:cxnSp>
        <p:nvCxnSpPr>
          <p:cNvPr id="17" name="Straight Arrow Connector 16"/>
          <p:cNvCxnSpPr>
            <a:stCxn id="278536" idx="1"/>
          </p:cNvCxnSpPr>
          <p:nvPr/>
        </p:nvCxnSpPr>
        <p:spPr bwMode="auto">
          <a:xfrm flipH="1">
            <a:off x="5486400" y="4805363"/>
            <a:ext cx="1219200" cy="833437"/>
          </a:xfrm>
          <a:prstGeom prst="straightConnector1">
            <a:avLst/>
          </a:prstGeom>
          <a:noFill/>
          <a:ln w="38100" cap="flat" cmpd="sng" algn="ctr">
            <a:solidFill>
              <a:srgbClr val="FF0000"/>
            </a:solidFill>
            <a:prstDash val="solid"/>
            <a:round/>
            <a:headEnd type="none" w="med" len="med"/>
            <a:tailEnd type="triangle"/>
          </a:ln>
          <a:effectLst/>
        </p:spPr>
      </p:cxnSp>
      <p:cxnSp>
        <p:nvCxnSpPr>
          <p:cNvPr id="20" name="Straight Arrow Connector 19"/>
          <p:cNvCxnSpPr>
            <a:stCxn id="278536" idx="0"/>
          </p:cNvCxnSpPr>
          <p:nvPr/>
        </p:nvCxnSpPr>
        <p:spPr bwMode="auto">
          <a:xfrm flipV="1">
            <a:off x="7239000" y="3886200"/>
            <a:ext cx="0" cy="503238"/>
          </a:xfrm>
          <a:prstGeom prst="straightConnector1">
            <a:avLst/>
          </a:prstGeom>
          <a:noFill/>
          <a:ln w="38100" cap="flat" cmpd="sng" algn="ctr">
            <a:solidFill>
              <a:srgbClr val="FF0000"/>
            </a:solidFill>
            <a:prstDash val="solid"/>
            <a:round/>
            <a:headEnd type="none" w="med" len="med"/>
            <a:tailEnd type="triangle"/>
          </a:ln>
          <a:effectLst/>
        </p:spPr>
      </p:cxnSp>
      <p:cxnSp>
        <p:nvCxnSpPr>
          <p:cNvPr id="28" name="Straight Arrow Connector 27"/>
          <p:cNvCxnSpPr>
            <a:stCxn id="278536" idx="2"/>
            <a:endCxn id="616461" idx="0"/>
          </p:cNvCxnSpPr>
          <p:nvPr/>
        </p:nvCxnSpPr>
        <p:spPr bwMode="auto">
          <a:xfrm>
            <a:off x="7239000" y="5221288"/>
            <a:ext cx="114300" cy="341312"/>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a:p>
        </p:txBody>
      </p:sp>
    </p:spTree>
    <p:extLst>
      <p:ext uri="{BB962C8B-B14F-4D97-AF65-F5344CB8AC3E}">
        <p14:creationId xmlns:p14="http://schemas.microsoft.com/office/powerpoint/2010/main" val="32899310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609600" y="1600200"/>
            <a:ext cx="8001000" cy="4648200"/>
          </a:xfrm>
          <a:prstGeom prst="rect">
            <a:avLst/>
          </a:prstGeom>
          <a:noFill/>
          <a:ln w="9525">
            <a:noFill/>
            <a:miter lim="800000"/>
            <a:headEnd/>
            <a:tailEnd/>
          </a:ln>
        </p:spPr>
      </p:pic>
      <p:sp>
        <p:nvSpPr>
          <p:cNvPr id="618499" name="Title 1"/>
          <p:cNvSpPr>
            <a:spLocks noGrp="1"/>
          </p:cNvSpPr>
          <p:nvPr>
            <p:ph type="title"/>
          </p:nvPr>
        </p:nvSpPr>
        <p:spPr>
          <a:xfrm>
            <a:off x="685800" y="277813"/>
            <a:ext cx="8229600" cy="1143000"/>
          </a:xfrm>
        </p:spPr>
        <p:txBody>
          <a:bodyPr>
            <a:noAutofit/>
          </a:bodyPr>
          <a:lstStyle/>
          <a:p>
            <a:r>
              <a:rPr lang="en-US" altLang="en-US" sz="3400" dirty="0" smtClean="0"/>
              <a:t>TW Social Security/</a:t>
            </a:r>
            <a:br>
              <a:rPr lang="en-US" altLang="en-US" sz="3400" dirty="0" smtClean="0"/>
            </a:br>
            <a:r>
              <a:rPr lang="en-US" altLang="en-US" sz="3400" dirty="0" smtClean="0"/>
              <a:t>RR Benefits – 1040 </a:t>
            </a:r>
            <a:r>
              <a:rPr lang="en-US" altLang="en-US" sz="3400" dirty="0" err="1" smtClean="0"/>
              <a:t>Wkt</a:t>
            </a:r>
            <a:r>
              <a:rPr lang="en-US" altLang="en-US" sz="3400" dirty="0" smtClean="0"/>
              <a:t> 1</a:t>
            </a:r>
          </a:p>
        </p:txBody>
      </p:sp>
      <p:sp>
        <p:nvSpPr>
          <p:cNvPr id="618502" name="Oval 9"/>
          <p:cNvSpPr>
            <a:spLocks noChangeArrowheads="1"/>
          </p:cNvSpPr>
          <p:nvPr/>
        </p:nvSpPr>
        <p:spPr bwMode="auto">
          <a:xfrm>
            <a:off x="5791200" y="4648200"/>
            <a:ext cx="17526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cs typeface="Arial" panose="020B0604020202020204" pitchFamily="34" charset="0"/>
            </a:endParaRPr>
          </a:p>
        </p:txBody>
      </p:sp>
      <p:pic>
        <p:nvPicPr>
          <p:cNvPr id="9" name="Picture 8"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a:p>
        </p:txBody>
      </p:sp>
      <p:sp>
        <p:nvSpPr>
          <p:cNvPr id="11" name="TextBox 10"/>
          <p:cNvSpPr txBox="1"/>
          <p:nvPr/>
        </p:nvSpPr>
        <p:spPr>
          <a:xfrm>
            <a:off x="4419600" y="3886200"/>
            <a:ext cx="3903633" cy="369332"/>
          </a:xfrm>
          <a:prstGeom prst="rect">
            <a:avLst/>
          </a:prstGeom>
          <a:solidFill>
            <a:schemeClr val="accent5">
              <a:lumMod val="75000"/>
            </a:schemeClr>
          </a:solidFill>
          <a:ln>
            <a:solidFill>
              <a:srgbClr val="001132"/>
            </a:solidFill>
          </a:ln>
        </p:spPr>
        <p:txBody>
          <a:bodyPr wrap="none" rtlCol="0">
            <a:spAutoFit/>
          </a:bodyPr>
          <a:lstStyle/>
          <a:p>
            <a:r>
              <a:rPr lang="en-US" b="1" dirty="0" smtClean="0"/>
              <a:t>Net benefits from SSA-1099 Box 5</a:t>
            </a:r>
            <a:endParaRPr lang="en-US" b="1" dirty="0"/>
          </a:p>
        </p:txBody>
      </p:sp>
      <p:cxnSp>
        <p:nvCxnSpPr>
          <p:cNvPr id="12" name="Straight Arrow Connector 11"/>
          <p:cNvCxnSpPr>
            <a:stCxn id="11" idx="2"/>
          </p:cNvCxnSpPr>
          <p:nvPr/>
        </p:nvCxnSpPr>
        <p:spPr bwMode="auto">
          <a:xfrm>
            <a:off x="6371417" y="4255532"/>
            <a:ext cx="29383" cy="392668"/>
          </a:xfrm>
          <a:prstGeom prst="straightConnector1">
            <a:avLst/>
          </a:prstGeom>
          <a:noFill/>
          <a:ln w="38100" cap="flat" cmpd="sng" algn="ctr">
            <a:solidFill>
              <a:srgbClr val="FF0000"/>
            </a:solidFill>
            <a:prstDash val="solid"/>
            <a:round/>
            <a:headEnd type="none" w="med" len="med"/>
            <a:tailEnd type="triangle"/>
          </a:ln>
          <a:effectLst/>
        </p:spPr>
      </p:cxnSp>
      <p:sp>
        <p:nvSpPr>
          <p:cNvPr id="15" name="TextBox 14"/>
          <p:cNvSpPr txBox="1"/>
          <p:nvPr/>
        </p:nvSpPr>
        <p:spPr>
          <a:xfrm>
            <a:off x="1676400" y="5867400"/>
            <a:ext cx="3544560" cy="646331"/>
          </a:xfrm>
          <a:prstGeom prst="rect">
            <a:avLst/>
          </a:prstGeom>
          <a:solidFill>
            <a:schemeClr val="accent5">
              <a:lumMod val="75000"/>
            </a:schemeClr>
          </a:solidFill>
          <a:ln>
            <a:solidFill>
              <a:srgbClr val="001132"/>
            </a:solidFill>
          </a:ln>
        </p:spPr>
        <p:txBody>
          <a:bodyPr wrap="none" rtlCol="0">
            <a:spAutoFit/>
          </a:bodyPr>
          <a:lstStyle/>
          <a:p>
            <a:r>
              <a:rPr lang="en-US" b="1" dirty="0" smtClean="0"/>
              <a:t>Use scratch pad if more than 1</a:t>
            </a:r>
          </a:p>
          <a:p>
            <a:r>
              <a:rPr lang="en-US" b="1" dirty="0" smtClean="0"/>
              <a:t> Medicare plan</a:t>
            </a:r>
            <a:endParaRPr lang="en-US" b="1" dirty="0"/>
          </a:p>
        </p:txBody>
      </p:sp>
      <p:sp>
        <p:nvSpPr>
          <p:cNvPr id="16" name="Oval 15"/>
          <p:cNvSpPr/>
          <p:nvPr/>
        </p:nvSpPr>
        <p:spPr bwMode="auto">
          <a:xfrm>
            <a:off x="5867400" y="5715000"/>
            <a:ext cx="1752600" cy="381000"/>
          </a:xfrm>
          <a:prstGeom prst="ellipse">
            <a:avLst/>
          </a:prstGeom>
          <a:noFill/>
          <a:ln w="38100" cap="flat" cmpd="sng" algn="ctr">
            <a:solidFill>
              <a:srgbClr val="FF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endParaRPr>
          </a:p>
        </p:txBody>
      </p:sp>
      <p:cxnSp>
        <p:nvCxnSpPr>
          <p:cNvPr id="17" name="Straight Arrow Connector 16"/>
          <p:cNvCxnSpPr>
            <a:stCxn id="15" idx="3"/>
          </p:cNvCxnSpPr>
          <p:nvPr/>
        </p:nvCxnSpPr>
        <p:spPr bwMode="auto">
          <a:xfrm flipV="1">
            <a:off x="5220960" y="5943600"/>
            <a:ext cx="570240" cy="246966"/>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40862558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3" cstate="print"/>
          <a:srcRect/>
          <a:stretch>
            <a:fillRect/>
          </a:stretch>
        </p:blipFill>
        <p:spPr bwMode="auto">
          <a:xfrm>
            <a:off x="609600" y="1676400"/>
            <a:ext cx="8001000" cy="4343400"/>
          </a:xfrm>
          <a:prstGeom prst="rect">
            <a:avLst/>
          </a:prstGeom>
          <a:noFill/>
          <a:ln w="9525">
            <a:noFill/>
            <a:miter lim="800000"/>
            <a:headEnd/>
            <a:tailEnd/>
          </a:ln>
        </p:spPr>
      </p:pic>
      <p:sp>
        <p:nvSpPr>
          <p:cNvPr id="620547" name="Title 1"/>
          <p:cNvSpPr>
            <a:spLocks noGrp="1"/>
          </p:cNvSpPr>
          <p:nvPr>
            <p:ph type="title"/>
          </p:nvPr>
        </p:nvSpPr>
        <p:spPr>
          <a:xfrm>
            <a:off x="685800" y="277813"/>
            <a:ext cx="8001000" cy="1143000"/>
          </a:xfrm>
        </p:spPr>
        <p:txBody>
          <a:bodyPr>
            <a:normAutofit fontScale="90000"/>
          </a:bodyPr>
          <a:lstStyle/>
          <a:p>
            <a:r>
              <a:rPr lang="en-US" altLang="en-US" smtClean="0"/>
              <a:t>TW Social Security Income on </a:t>
            </a:r>
            <a:br>
              <a:rPr lang="en-US" altLang="en-US" smtClean="0"/>
            </a:br>
            <a:r>
              <a:rPr lang="en-US" altLang="en-US" smtClean="0"/>
              <a:t>Federal 1040 Line 20</a:t>
            </a:r>
            <a:endParaRPr lang="en-US" altLang="en-US" dirty="0" smtClean="0"/>
          </a:p>
        </p:txBody>
      </p:sp>
      <p:cxnSp>
        <p:nvCxnSpPr>
          <p:cNvPr id="620549" name="Straight Arrow Connector 6"/>
          <p:cNvCxnSpPr>
            <a:cxnSpLocks noChangeShapeType="1"/>
          </p:cNvCxnSpPr>
          <p:nvPr/>
        </p:nvCxnSpPr>
        <p:spPr bwMode="auto">
          <a:xfrm>
            <a:off x="1219200" y="4114800"/>
            <a:ext cx="914400" cy="914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620550" name="Straight Arrow Connector 8"/>
          <p:cNvCxnSpPr>
            <a:cxnSpLocks noChangeShapeType="1"/>
          </p:cNvCxnSpPr>
          <p:nvPr/>
        </p:nvCxnSpPr>
        <p:spPr bwMode="auto">
          <a:xfrm>
            <a:off x="7315200" y="4038600"/>
            <a:ext cx="2209800" cy="152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620551" name="Straight Arrow Connector 10"/>
          <p:cNvCxnSpPr>
            <a:cxnSpLocks noChangeShapeType="1"/>
          </p:cNvCxnSpPr>
          <p:nvPr/>
        </p:nvCxnSpPr>
        <p:spPr bwMode="auto">
          <a:xfrm>
            <a:off x="8001000" y="4038600"/>
            <a:ext cx="381000"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
        <p:nvSpPr>
          <p:cNvPr id="12" name="Oval 4"/>
          <p:cNvSpPr>
            <a:spLocks noChangeArrowheads="1"/>
          </p:cNvSpPr>
          <p:nvPr/>
        </p:nvSpPr>
        <p:spPr bwMode="auto">
          <a:xfrm>
            <a:off x="6934200" y="3962400"/>
            <a:ext cx="6096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3" name="Oval 4"/>
          <p:cNvSpPr>
            <a:spLocks noChangeArrowheads="1"/>
          </p:cNvSpPr>
          <p:nvPr/>
        </p:nvSpPr>
        <p:spPr bwMode="auto">
          <a:xfrm>
            <a:off x="8001000" y="4648200"/>
            <a:ext cx="6858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1" name="TextBox 10"/>
          <p:cNvSpPr txBox="1"/>
          <p:nvPr/>
        </p:nvSpPr>
        <p:spPr>
          <a:xfrm>
            <a:off x="3200400" y="3810000"/>
            <a:ext cx="2749550" cy="646113"/>
          </a:xfrm>
          <a:prstGeom prst="rect">
            <a:avLst/>
          </a:prstGeom>
          <a:solidFill>
            <a:schemeClr val="accent5">
              <a:lumMod val="75000"/>
            </a:schemeClr>
          </a:solidFill>
          <a:ln>
            <a:solidFill>
              <a:schemeClr val="bg2"/>
            </a:solidFill>
          </a:ln>
        </p:spPr>
        <p:txBody>
          <a:bodyPr wrap="none">
            <a:spAutoFit/>
          </a:bodyPr>
          <a:lstStyle/>
          <a:p>
            <a:pPr eaLnBrk="1" hangingPunct="1">
              <a:defRPr/>
            </a:pPr>
            <a:r>
              <a:rPr lang="en-US" b="1" dirty="0">
                <a:latin typeface="Arial" charset="0"/>
              </a:rPr>
              <a:t>TW transfers from 1040</a:t>
            </a:r>
          </a:p>
          <a:p>
            <a:pPr eaLnBrk="1" hangingPunct="1">
              <a:defRPr/>
            </a:pPr>
            <a:r>
              <a:rPr lang="en-US" b="1" dirty="0">
                <a:latin typeface="Arial" charset="0"/>
              </a:rPr>
              <a:t> </a:t>
            </a:r>
            <a:r>
              <a:rPr lang="en-US" b="1" dirty="0" err="1" smtClean="0">
                <a:latin typeface="Arial" charset="0"/>
              </a:rPr>
              <a:t>Wkt</a:t>
            </a:r>
            <a:r>
              <a:rPr lang="en-US" b="1" dirty="0" smtClean="0">
                <a:latin typeface="Arial" charset="0"/>
              </a:rPr>
              <a:t> </a:t>
            </a:r>
            <a:r>
              <a:rPr lang="en-US" b="1" dirty="0">
                <a:latin typeface="Arial" charset="0"/>
              </a:rPr>
              <a:t>1</a:t>
            </a:r>
          </a:p>
        </p:txBody>
      </p:sp>
      <p:sp>
        <p:nvSpPr>
          <p:cNvPr id="17" name="TextBox 16"/>
          <p:cNvSpPr txBox="1"/>
          <p:nvPr/>
        </p:nvSpPr>
        <p:spPr>
          <a:xfrm>
            <a:off x="5334000" y="4724400"/>
            <a:ext cx="1752600" cy="369332"/>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rPr>
              <a:t>TW calculates</a:t>
            </a:r>
          </a:p>
        </p:txBody>
      </p:sp>
      <p:cxnSp>
        <p:nvCxnSpPr>
          <p:cNvPr id="19" name="Straight Arrow Connector 18"/>
          <p:cNvCxnSpPr>
            <a:endCxn id="13" idx="2"/>
          </p:cNvCxnSpPr>
          <p:nvPr/>
        </p:nvCxnSpPr>
        <p:spPr bwMode="auto">
          <a:xfrm>
            <a:off x="7086600" y="4876800"/>
            <a:ext cx="914400" cy="0"/>
          </a:xfrm>
          <a:prstGeom prst="straightConnector1">
            <a:avLst/>
          </a:prstGeom>
          <a:noFill/>
          <a:ln w="38100" cap="flat" cmpd="sng" algn="ctr">
            <a:solidFill>
              <a:srgbClr val="FF0000"/>
            </a:solidFill>
            <a:prstDash val="solid"/>
            <a:round/>
            <a:headEnd type="none" w="med" len="med"/>
            <a:tailEnd type="triangle"/>
          </a:ln>
          <a:effectLst/>
        </p:spPr>
      </p:cxnSp>
      <p:cxnSp>
        <p:nvCxnSpPr>
          <p:cNvPr id="23" name="Straight Arrow Connector 22"/>
          <p:cNvCxnSpPr>
            <a:stCxn id="11" idx="3"/>
            <a:endCxn id="12" idx="2"/>
          </p:cNvCxnSpPr>
          <p:nvPr/>
        </p:nvCxnSpPr>
        <p:spPr bwMode="auto">
          <a:xfrm>
            <a:off x="5949950" y="4133057"/>
            <a:ext cx="984250" cy="57943"/>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a:p>
        </p:txBody>
      </p:sp>
    </p:spTree>
    <p:extLst>
      <p:ext uri="{BB962C8B-B14F-4D97-AF65-F5344CB8AC3E}">
        <p14:creationId xmlns:p14="http://schemas.microsoft.com/office/powerpoint/2010/main" val="43369910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609600" y="1600199"/>
            <a:ext cx="8001000" cy="4572001"/>
          </a:xfrm>
          <a:prstGeom prst="rect">
            <a:avLst/>
          </a:prstGeom>
          <a:noFill/>
          <a:ln w="9525">
            <a:noFill/>
            <a:miter lim="800000"/>
            <a:headEnd/>
            <a:tailEnd/>
          </a:ln>
        </p:spPr>
      </p:pic>
      <p:sp>
        <p:nvSpPr>
          <p:cNvPr id="622595" name="Title 1"/>
          <p:cNvSpPr>
            <a:spLocks noGrp="1"/>
          </p:cNvSpPr>
          <p:nvPr>
            <p:ph type="title"/>
          </p:nvPr>
        </p:nvSpPr>
        <p:spPr/>
        <p:txBody>
          <a:bodyPr>
            <a:normAutofit fontScale="90000"/>
          </a:bodyPr>
          <a:lstStyle/>
          <a:p>
            <a:r>
              <a:rPr lang="en-US" altLang="en-US" smtClean="0"/>
              <a:t>Medicare Expenses on Schedule A Detail</a:t>
            </a:r>
          </a:p>
        </p:txBody>
      </p:sp>
      <p:sp>
        <p:nvSpPr>
          <p:cNvPr id="9" name="Oval 4"/>
          <p:cNvSpPr>
            <a:spLocks noChangeArrowheads="1"/>
          </p:cNvSpPr>
          <p:nvPr/>
        </p:nvSpPr>
        <p:spPr bwMode="auto">
          <a:xfrm>
            <a:off x="7924800" y="4876800"/>
            <a:ext cx="8382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0" name="TextBox 9"/>
          <p:cNvSpPr txBox="1"/>
          <p:nvPr/>
        </p:nvSpPr>
        <p:spPr>
          <a:xfrm>
            <a:off x="3276600" y="4724400"/>
            <a:ext cx="2743200" cy="646331"/>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cs typeface="Arial" charset="0"/>
              </a:rPr>
              <a:t>TW transfers from 1040</a:t>
            </a:r>
          </a:p>
          <a:p>
            <a:pPr eaLnBrk="1" hangingPunct="1">
              <a:defRPr/>
            </a:pPr>
            <a:r>
              <a:rPr lang="en-US" b="1" dirty="0">
                <a:latin typeface="Arial" charset="0"/>
                <a:cs typeface="Arial" charset="0"/>
              </a:rPr>
              <a:t> </a:t>
            </a:r>
            <a:r>
              <a:rPr lang="en-US" b="1" dirty="0" err="1" smtClean="0">
                <a:latin typeface="Arial" charset="0"/>
                <a:cs typeface="Arial" charset="0"/>
              </a:rPr>
              <a:t>Wkt</a:t>
            </a:r>
            <a:r>
              <a:rPr lang="en-US" b="1" dirty="0" smtClean="0">
                <a:latin typeface="Arial" charset="0"/>
                <a:cs typeface="Arial" charset="0"/>
              </a:rPr>
              <a:t> </a:t>
            </a:r>
            <a:r>
              <a:rPr lang="en-US" b="1" dirty="0">
                <a:latin typeface="Arial" charset="0"/>
                <a:cs typeface="Arial" charset="0"/>
              </a:rPr>
              <a:t>1</a:t>
            </a:r>
          </a:p>
        </p:txBody>
      </p:sp>
      <p:pic>
        <p:nvPicPr>
          <p:cNvPr id="13" name="Picture 12"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cxnSp>
        <p:nvCxnSpPr>
          <p:cNvPr id="12" name="Straight Arrow Connector 11"/>
          <p:cNvCxnSpPr>
            <a:endCxn id="9" idx="2"/>
          </p:cNvCxnSpPr>
          <p:nvPr/>
        </p:nvCxnSpPr>
        <p:spPr bwMode="auto">
          <a:xfrm>
            <a:off x="6019800" y="5029200"/>
            <a:ext cx="1905000" cy="0"/>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a:p>
        </p:txBody>
      </p:sp>
    </p:spTree>
    <p:extLst>
      <p:ext uri="{BB962C8B-B14F-4D97-AF65-F5344CB8AC3E}">
        <p14:creationId xmlns:p14="http://schemas.microsoft.com/office/powerpoint/2010/main" val="360773616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1237</Words>
  <Application>Microsoft Office PowerPoint</Application>
  <PresentationFormat>On-screen Show (4:3)</PresentationFormat>
  <Paragraphs>174</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ＭＳ Ｐゴシック</vt:lpstr>
      <vt:lpstr>Verdana</vt:lpstr>
      <vt:lpstr>Wingdings</vt:lpstr>
      <vt:lpstr>NJ Template 06</vt:lpstr>
      <vt:lpstr>Social Security &amp; RR Retirement Tier 1</vt:lpstr>
      <vt:lpstr>Printing of Social Security Documents</vt:lpstr>
      <vt:lpstr>Tax On Social Security &amp;  RR Retirement Tier 1</vt:lpstr>
      <vt:lpstr>Social Security &amp; RR Retirement Tier 1</vt:lpstr>
      <vt:lpstr>Sample SSA-1099 Form</vt:lpstr>
      <vt:lpstr>Railroad Retirement Benefits Equivalent to Social Security</vt:lpstr>
      <vt:lpstr>TW Social Security/ RR Benefits – 1040 Wkt 1</vt:lpstr>
      <vt:lpstr>TW Social Security Income on  Federal 1040 Line 20</vt:lpstr>
      <vt:lpstr>Medicare Expenses on Schedule A Detail</vt:lpstr>
      <vt:lpstr>Tips For Entering Into TW</vt:lpstr>
      <vt:lpstr>Social Security on NJ 1040</vt:lpstr>
      <vt:lpstr>Lump Sum Social Security or RR Retirement Payments for Prior Years</vt:lpstr>
      <vt:lpstr>Special Topic for Lump Sum Payments</vt:lpstr>
      <vt:lpstr>Foreign Old Age Payments for U.S. Residents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2015-11-05T18:27:30Z</dcterms:modified>
</cp:coreProperties>
</file>